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vsdx" ContentType="application/vnd.ms-visio.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8"/>
  </p:notesMasterIdLst>
  <p:handoutMasterIdLst>
    <p:handoutMasterId r:id="rId29"/>
  </p:handoutMasterIdLst>
  <p:sldIdLst>
    <p:sldId id="265" r:id="rId2"/>
    <p:sldId id="298" r:id="rId3"/>
    <p:sldId id="454" r:id="rId4"/>
    <p:sldId id="459" r:id="rId5"/>
    <p:sldId id="321" r:id="rId6"/>
    <p:sldId id="456" r:id="rId7"/>
    <p:sldId id="455" r:id="rId8"/>
    <p:sldId id="430" r:id="rId9"/>
    <p:sldId id="436" r:id="rId10"/>
    <p:sldId id="437" r:id="rId11"/>
    <p:sldId id="446" r:id="rId12"/>
    <p:sldId id="447" r:id="rId13"/>
    <p:sldId id="453" r:id="rId14"/>
    <p:sldId id="448" r:id="rId15"/>
    <p:sldId id="449" r:id="rId16"/>
    <p:sldId id="450" r:id="rId17"/>
    <p:sldId id="451" r:id="rId18"/>
    <p:sldId id="452" r:id="rId19"/>
    <p:sldId id="457" r:id="rId20"/>
    <p:sldId id="458" r:id="rId21"/>
    <p:sldId id="340" r:id="rId22"/>
    <p:sldId id="440" r:id="rId23"/>
    <p:sldId id="439" r:id="rId24"/>
    <p:sldId id="441" r:id="rId25"/>
    <p:sldId id="442" r:id="rId26"/>
    <p:sldId id="443"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C20128-55B5-4A8F-817E-C11ED8298269}" v="2" dt="2021-11-30T22:48:22.8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945" autoAdjust="0"/>
    <p:restoredTop sz="94660"/>
  </p:normalViewPr>
  <p:slideViewPr>
    <p:cSldViewPr>
      <p:cViewPr varScale="1">
        <p:scale>
          <a:sx n="83" d="100"/>
          <a:sy n="83" d="100"/>
        </p:scale>
        <p:origin x="1205" y="72"/>
      </p:cViewPr>
      <p:guideLst>
        <p:guide orient="horz" pos="2160"/>
        <p:guide pos="2880"/>
      </p:guideLst>
    </p:cSldViewPr>
  </p:slideViewPr>
  <p:notesTextViewPr>
    <p:cViewPr>
      <p:scale>
        <a:sx n="1" d="1"/>
        <a:sy n="1" d="1"/>
      </p:scale>
      <p:origin x="0" y="0"/>
    </p:cViewPr>
  </p:notesTextViewPr>
  <p:sorterViewPr>
    <p:cViewPr>
      <p:scale>
        <a:sx n="200" d="100"/>
        <a:sy n="200" d="100"/>
      </p:scale>
      <p:origin x="0" y="-52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lan Douglas" userId="47e10fb7-f329-4951-bd7e-1a8109adb62e" providerId="ADAL" clId="{8FC20128-55B5-4A8F-817E-C11ED8298269}"/>
    <pc:docChg chg="custSel modSld">
      <pc:chgData name="Allan Douglas" userId="47e10fb7-f329-4951-bd7e-1a8109adb62e" providerId="ADAL" clId="{8FC20128-55B5-4A8F-817E-C11ED8298269}" dt="2021-11-30T22:48:42.044" v="10" actId="20577"/>
      <pc:docMkLst>
        <pc:docMk/>
      </pc:docMkLst>
      <pc:sldChg chg="modSp mod">
        <pc:chgData name="Allan Douglas" userId="47e10fb7-f329-4951-bd7e-1a8109adb62e" providerId="ADAL" clId="{8FC20128-55B5-4A8F-817E-C11ED8298269}" dt="2021-11-30T22:47:36.377" v="1" actId="20577"/>
        <pc:sldMkLst>
          <pc:docMk/>
          <pc:sldMk cId="3442069341" sldId="265"/>
        </pc:sldMkLst>
        <pc:spChg chg="mod">
          <ac:chgData name="Allan Douglas" userId="47e10fb7-f329-4951-bd7e-1a8109adb62e" providerId="ADAL" clId="{8FC20128-55B5-4A8F-817E-C11ED8298269}" dt="2021-11-30T22:47:36.377" v="1" actId="20577"/>
          <ac:spMkLst>
            <pc:docMk/>
            <pc:sldMk cId="3442069341" sldId="265"/>
            <ac:spMk id="2050" creationId="{00000000-0000-0000-0000-000000000000}"/>
          </ac:spMkLst>
        </pc:spChg>
      </pc:sldChg>
      <pc:sldChg chg="addSp delSp modSp mod">
        <pc:chgData name="Allan Douglas" userId="47e10fb7-f329-4951-bd7e-1a8109adb62e" providerId="ADAL" clId="{8FC20128-55B5-4A8F-817E-C11ED8298269}" dt="2021-11-30T22:48:42.044" v="10" actId="20577"/>
        <pc:sldMkLst>
          <pc:docMk/>
          <pc:sldMk cId="2081186068" sldId="321"/>
        </pc:sldMkLst>
        <pc:spChg chg="mod">
          <ac:chgData name="Allan Douglas" userId="47e10fb7-f329-4951-bd7e-1a8109adb62e" providerId="ADAL" clId="{8FC20128-55B5-4A8F-817E-C11ED8298269}" dt="2021-11-30T22:48:42.044" v="10" actId="20577"/>
          <ac:spMkLst>
            <pc:docMk/>
            <pc:sldMk cId="2081186068" sldId="321"/>
            <ac:spMk id="3" creationId="{00000000-0000-0000-0000-000000000000}"/>
          </ac:spMkLst>
        </pc:spChg>
        <pc:picChg chg="add mod">
          <ac:chgData name="Allan Douglas" userId="47e10fb7-f329-4951-bd7e-1a8109adb62e" providerId="ADAL" clId="{8FC20128-55B5-4A8F-817E-C11ED8298269}" dt="2021-11-30T22:48:29.828" v="6" actId="1076"/>
          <ac:picMkLst>
            <pc:docMk/>
            <pc:sldMk cId="2081186068" sldId="321"/>
            <ac:picMk id="6" creationId="{E8E6CB14-0D95-428D-9181-EFF9DB607F32}"/>
          </ac:picMkLst>
        </pc:picChg>
        <pc:picChg chg="del">
          <ac:chgData name="Allan Douglas" userId="47e10fb7-f329-4951-bd7e-1a8109adb62e" providerId="ADAL" clId="{8FC20128-55B5-4A8F-817E-C11ED8298269}" dt="2021-11-30T22:47:58.224" v="2" actId="478"/>
          <ac:picMkLst>
            <pc:docMk/>
            <pc:sldMk cId="2081186068" sldId="321"/>
            <ac:picMk id="7" creationId="{5A269520-6220-4557-9FB3-50E52EAF64D4}"/>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48BED56-E972-4175-80B4-B1C7DB1F9CBF}" type="datetimeFigureOut">
              <a:rPr lang="en-US" smtClean="0"/>
              <a:t>11/30/2021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C9681A-F16B-4C4D-8FCC-6F3C88FBFA3C}" type="slidenum">
              <a:rPr lang="en-US" smtClean="0"/>
              <a:t>‹#›</a:t>
            </a:fld>
            <a:endParaRPr lang="en-US" dirty="0"/>
          </a:p>
        </p:txBody>
      </p:sp>
    </p:spTree>
    <p:extLst>
      <p:ext uri="{BB962C8B-B14F-4D97-AF65-F5344CB8AC3E}">
        <p14:creationId xmlns:p14="http://schemas.microsoft.com/office/powerpoint/2010/main" val="2506530650"/>
      </p:ext>
    </p:extLst>
  </p:cSld>
  <p:clrMap bg1="lt1" tx1="dk1" bg2="lt2" tx2="dk2" accent1="accent1" accent2="accent2" accent3="accent3" accent4="accent4" accent5="accent5" accent6="accent6" hlink="hlink" folHlink="folHlink"/>
  <p:hf hdr="0" ftr="0" dt="0"/>
</p:handoutMaster>
</file>

<file path=ppt/media/image1.gif>
</file>

<file path=ppt/media/image10.png>
</file>

<file path=ppt/media/image11.png>
</file>

<file path=ppt/media/image12.png>
</file>

<file path=ppt/media/image13.png>
</file>

<file path=ppt/media/image14.png>
</file>

<file path=ppt/media/image16.png>
</file>

<file path=ppt/media/image17.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5.jpeg>
</file>

<file path=ppt/media/image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3DF57EC-298A-462A-BDFB-D8D710C7399B}" type="datetimeFigureOut">
              <a:rPr lang="en-US" smtClean="0"/>
              <a:t>11/30/2021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B19672-0B9F-4850-9DFB-A235329F3B55}" type="slidenum">
              <a:rPr lang="en-US" smtClean="0"/>
              <a:t>‹#›</a:t>
            </a:fld>
            <a:endParaRPr lang="en-US" dirty="0"/>
          </a:p>
        </p:txBody>
      </p:sp>
    </p:spTree>
    <p:extLst>
      <p:ext uri="{BB962C8B-B14F-4D97-AF65-F5344CB8AC3E}">
        <p14:creationId xmlns:p14="http://schemas.microsoft.com/office/powerpoint/2010/main" val="196574366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http://www.oit.edu/Images/Logo/logo-main.gif" TargetMode="External"/><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http://www.oit.edu/Images/Logo/logo-main.gif" TargetMode="External"/><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http://www.oit.edu/Images/Logo/logo-main.gif" TargetMode="External"/><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EE333 - Fall 2021 -Lecture 9</a:t>
            </a:r>
            <a:endParaRPr lang="en-US" dirty="0"/>
          </a:p>
        </p:txBody>
      </p:sp>
      <p:sp>
        <p:nvSpPr>
          <p:cNvPr id="6" name="Slide Number Placeholder 5"/>
          <p:cNvSpPr>
            <a:spLocks noGrp="1"/>
          </p:cNvSpPr>
          <p:nvPr>
            <p:ph type="sldNum" sz="quarter" idx="12"/>
          </p:nvPr>
        </p:nvSpPr>
        <p:spPr/>
        <p:txBody>
          <a:bodyPr/>
          <a:lstStyle/>
          <a:p>
            <a:fld id="{7F5B2EBE-6A3A-46EC-8286-7551010F4679}" type="slidenum">
              <a:rPr lang="en-US" smtClean="0"/>
              <a:pPr/>
              <a:t>‹#›</a:t>
            </a:fld>
            <a:endParaRPr lang="en-US" dirty="0"/>
          </a:p>
        </p:txBody>
      </p:sp>
    </p:spTree>
    <p:extLst>
      <p:ext uri="{BB962C8B-B14F-4D97-AF65-F5344CB8AC3E}">
        <p14:creationId xmlns:p14="http://schemas.microsoft.com/office/powerpoint/2010/main" val="2474368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Autofit/>
          </a:bodyPr>
          <a:lstStyle>
            <a:lvl1pPr>
              <a:defRPr sz="4000"/>
            </a:lvl1pPr>
          </a:lstStyle>
          <a:p>
            <a:r>
              <a:rPr lang="en-US"/>
              <a:t>Click to edit Master title style</a:t>
            </a:r>
          </a:p>
        </p:txBody>
      </p:sp>
      <p:sp>
        <p:nvSpPr>
          <p:cNvPr id="3" name="Content Placeholder 2"/>
          <p:cNvSpPr>
            <a:spLocks noGrp="1"/>
          </p:cNvSpPr>
          <p:nvPr>
            <p:ph idx="1"/>
          </p:nvPr>
        </p:nvSpPr>
        <p:spPr>
          <a:xfrm>
            <a:off x="457200" y="990600"/>
            <a:ext cx="8229600" cy="5135563"/>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p:cNvCxnSpPr/>
          <p:nvPr userDrawn="1"/>
        </p:nvCxnSpPr>
        <p:spPr>
          <a:xfrm>
            <a:off x="457200" y="914400"/>
            <a:ext cx="8229600"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Footer Placeholder 10"/>
          <p:cNvSpPr>
            <a:spLocks noGrp="1"/>
          </p:cNvSpPr>
          <p:nvPr>
            <p:ph type="ftr" sz="quarter" idx="11"/>
          </p:nvPr>
        </p:nvSpPr>
        <p:spPr/>
        <p:txBody>
          <a:bodyPr/>
          <a:lstStyle/>
          <a:p>
            <a:r>
              <a:rPr lang="en-US"/>
              <a:t>EE333 - Fall 2021 -Lecture 9</a:t>
            </a:r>
            <a:endParaRPr lang="en-US" dirty="0"/>
          </a:p>
        </p:txBody>
      </p:sp>
      <p:sp>
        <p:nvSpPr>
          <p:cNvPr id="12" name="Slide Number Placeholder 11"/>
          <p:cNvSpPr>
            <a:spLocks noGrp="1"/>
          </p:cNvSpPr>
          <p:nvPr>
            <p:ph type="sldNum" sz="quarter" idx="12"/>
          </p:nvPr>
        </p:nvSpPr>
        <p:spPr/>
        <p:txBody>
          <a:bodyPr/>
          <a:lstStyle/>
          <a:p>
            <a:fld id="{7F5B2EBE-6A3A-46EC-8286-7551010F4679}" type="slidenum">
              <a:rPr lang="en-US" smtClean="0"/>
              <a:t>‹#›</a:t>
            </a:fld>
            <a:endParaRPr lang="en-US" dirty="0"/>
          </a:p>
        </p:txBody>
      </p:sp>
      <p:pic>
        <p:nvPicPr>
          <p:cNvPr id="13" name="Picture 2" descr="Oregon Tech logo"/>
          <p:cNvPicPr>
            <a:picLocks noChangeAspect="1" noChangeArrowheads="1"/>
          </p:cNvPicPr>
          <p:nvPr userDrawn="1"/>
        </p:nvPicPr>
        <p:blipFill>
          <a:blip r:embed="rId2" r:link="rId3">
            <a:extLst>
              <a:ext uri="{28A0092B-C50C-407E-A947-70E740481C1C}">
                <a14:useLocalDpi xmlns:a14="http://schemas.microsoft.com/office/drawing/2010/main" val="0"/>
              </a:ext>
            </a:extLst>
          </a:blip>
          <a:srcRect/>
          <a:stretch>
            <a:fillRect/>
          </a:stretch>
        </p:blipFill>
        <p:spPr bwMode="auto">
          <a:xfrm>
            <a:off x="408329" y="6278546"/>
            <a:ext cx="2226361" cy="460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11788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lstStyle/>
          <a:p>
            <a:r>
              <a:rPr lang="en-US"/>
              <a:t>Click to edit Master title style</a:t>
            </a:r>
          </a:p>
        </p:txBody>
      </p:sp>
      <p:sp>
        <p:nvSpPr>
          <p:cNvPr id="3" name="Content Placeholder 2"/>
          <p:cNvSpPr>
            <a:spLocks noGrp="1"/>
          </p:cNvSpPr>
          <p:nvPr>
            <p:ph sz="half" idx="1"/>
          </p:nvPr>
        </p:nvSpPr>
        <p:spPr>
          <a:xfrm>
            <a:off x="457200" y="1143000"/>
            <a:ext cx="4038600" cy="49831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43000"/>
            <a:ext cx="4038600" cy="49831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EE333 - Fall 2021 -Lecture 9</a:t>
            </a:r>
            <a:endParaRPr lang="en-US" dirty="0"/>
          </a:p>
        </p:txBody>
      </p:sp>
      <p:sp>
        <p:nvSpPr>
          <p:cNvPr id="7" name="Slide Number Placeholder 6"/>
          <p:cNvSpPr>
            <a:spLocks noGrp="1"/>
          </p:cNvSpPr>
          <p:nvPr>
            <p:ph type="sldNum" sz="quarter" idx="12"/>
          </p:nvPr>
        </p:nvSpPr>
        <p:spPr/>
        <p:txBody>
          <a:bodyPr/>
          <a:lstStyle/>
          <a:p>
            <a:fld id="{7F5B2EBE-6A3A-46EC-8286-7551010F4679}" type="slidenum">
              <a:rPr lang="en-US" smtClean="0"/>
              <a:t>‹#›</a:t>
            </a:fld>
            <a:endParaRPr lang="en-US" dirty="0"/>
          </a:p>
        </p:txBody>
      </p:sp>
      <p:pic>
        <p:nvPicPr>
          <p:cNvPr id="8" name="Picture 2" descr="Oregon Tech logo"/>
          <p:cNvPicPr>
            <a:picLocks noChangeAspect="1" noChangeArrowheads="1"/>
          </p:cNvPicPr>
          <p:nvPr userDrawn="1"/>
        </p:nvPicPr>
        <p:blipFill>
          <a:blip r:embed="rId2" r:link="rId3">
            <a:extLst>
              <a:ext uri="{28A0092B-C50C-407E-A947-70E740481C1C}">
                <a14:useLocalDpi xmlns:a14="http://schemas.microsoft.com/office/drawing/2010/main" val="0"/>
              </a:ext>
            </a:extLst>
          </a:blip>
          <a:srcRect/>
          <a:stretch>
            <a:fillRect/>
          </a:stretch>
        </p:blipFill>
        <p:spPr bwMode="auto">
          <a:xfrm>
            <a:off x="408329" y="6278546"/>
            <a:ext cx="2226361" cy="460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Straight Connector 8"/>
          <p:cNvCxnSpPr/>
          <p:nvPr userDrawn="1"/>
        </p:nvCxnSpPr>
        <p:spPr>
          <a:xfrm>
            <a:off x="457200" y="914400"/>
            <a:ext cx="8229600" cy="0"/>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20328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r>
              <a:rPr lang="en-US"/>
              <a:t>EE333 - Fall 2021 -Lecture 9</a:t>
            </a:r>
            <a:endParaRPr lang="en-US" dirty="0"/>
          </a:p>
        </p:txBody>
      </p:sp>
      <p:sp>
        <p:nvSpPr>
          <p:cNvPr id="9" name="Slide Number Placeholder 8"/>
          <p:cNvSpPr>
            <a:spLocks noGrp="1"/>
          </p:cNvSpPr>
          <p:nvPr>
            <p:ph type="sldNum" sz="quarter" idx="12"/>
          </p:nvPr>
        </p:nvSpPr>
        <p:spPr/>
        <p:txBody>
          <a:bodyPr/>
          <a:lstStyle/>
          <a:p>
            <a:fld id="{7F5B2EBE-6A3A-46EC-8286-7551010F4679}" type="slidenum">
              <a:rPr lang="en-US" smtClean="0"/>
              <a:t>‹#›</a:t>
            </a:fld>
            <a:endParaRPr lang="en-US" dirty="0"/>
          </a:p>
        </p:txBody>
      </p:sp>
      <p:pic>
        <p:nvPicPr>
          <p:cNvPr id="10" name="Picture 2" descr="Oregon Tech logo"/>
          <p:cNvPicPr>
            <a:picLocks noChangeAspect="1" noChangeArrowheads="1"/>
          </p:cNvPicPr>
          <p:nvPr userDrawn="1"/>
        </p:nvPicPr>
        <p:blipFill>
          <a:blip r:embed="rId2" r:link="rId3">
            <a:extLst>
              <a:ext uri="{28A0092B-C50C-407E-A947-70E740481C1C}">
                <a14:useLocalDpi xmlns:a14="http://schemas.microsoft.com/office/drawing/2010/main" val="0"/>
              </a:ext>
            </a:extLst>
          </a:blip>
          <a:srcRect/>
          <a:stretch>
            <a:fillRect/>
          </a:stretch>
        </p:blipFill>
        <p:spPr bwMode="auto">
          <a:xfrm>
            <a:off x="408329" y="6278546"/>
            <a:ext cx="2226361" cy="4603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1" name="Straight Connector 10"/>
          <p:cNvCxnSpPr/>
          <p:nvPr userDrawn="1"/>
        </p:nvCxnSpPr>
        <p:spPr>
          <a:xfrm>
            <a:off x="457200" y="914400"/>
            <a:ext cx="8229600" cy="0"/>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6339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a:t>
            </a:fld>
            <a:endParaRPr lang="en-US" dirty="0"/>
          </a:p>
        </p:txBody>
      </p:sp>
    </p:spTree>
    <p:extLst>
      <p:ext uri="{BB962C8B-B14F-4D97-AF65-F5344CB8AC3E}">
        <p14:creationId xmlns:p14="http://schemas.microsoft.com/office/powerpoint/2010/main" val="2729027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r>
              <a:rPr lang="en-US"/>
              <a:t>EE333 - Fall 2021 -Lecture 9</a:t>
            </a:r>
            <a:endParaRPr lang="en-US" dirty="0"/>
          </a:p>
        </p:txBody>
      </p:sp>
      <p:sp>
        <p:nvSpPr>
          <p:cNvPr id="4" name="Slide Number Placeholder 3"/>
          <p:cNvSpPr>
            <a:spLocks noGrp="1"/>
          </p:cNvSpPr>
          <p:nvPr>
            <p:ph type="sldNum" sz="quarter" idx="12"/>
          </p:nvPr>
        </p:nvSpPr>
        <p:spPr/>
        <p:txBody>
          <a:bodyPr/>
          <a:lstStyle/>
          <a:p>
            <a:fld id="{7F5B2EBE-6A3A-46EC-8286-7551010F4679}" type="slidenum">
              <a:rPr lang="en-US" smtClean="0"/>
              <a:t>‹#›</a:t>
            </a:fld>
            <a:endParaRPr lang="en-US" dirty="0"/>
          </a:p>
        </p:txBody>
      </p:sp>
    </p:spTree>
    <p:extLst>
      <p:ext uri="{BB962C8B-B14F-4D97-AF65-F5344CB8AC3E}">
        <p14:creationId xmlns:p14="http://schemas.microsoft.com/office/powerpoint/2010/main" val="12349933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EE333 - Fall 2021 -Lecture 9</a:t>
            </a: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5B2EBE-6A3A-46EC-8286-7551010F4679}" type="slidenum">
              <a:rPr lang="en-US" smtClean="0"/>
              <a:t>‹#›</a:t>
            </a:fld>
            <a:endParaRPr lang="en-US" dirty="0"/>
          </a:p>
        </p:txBody>
      </p:sp>
    </p:spTree>
    <p:extLst>
      <p:ext uri="{BB962C8B-B14F-4D97-AF65-F5344CB8AC3E}">
        <p14:creationId xmlns:p14="http://schemas.microsoft.com/office/powerpoint/2010/main" val="13471642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http://www.oit.edu/Images/Logo/logo-main.gif" TargetMode="External"/><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hyperlink" Target="https://room-15.github.io/blog/2015/03/26/esp8266-at-command-reference/" TargetMode="External"/><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package" Target="../embeddings/Microsoft_Visio_Drawing.vsdx"/><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package" Target="../embeddings/Microsoft_Visio_Drawing1.vsdx"/></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www.l-com.com/blog/post/2017/07/20/Standards-Showdown-80211-Standards-Side-by-Side.aspx"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4"/>
          <p:cNvSpPr>
            <a:spLocks noGrp="1" noChangeArrowheads="1"/>
          </p:cNvSpPr>
          <p:nvPr>
            <p:ph type="ctrTitle"/>
          </p:nvPr>
        </p:nvSpPr>
        <p:spPr/>
        <p:txBody>
          <a:bodyPr>
            <a:normAutofit fontScale="90000"/>
          </a:bodyPr>
          <a:lstStyle/>
          <a:p>
            <a:br>
              <a:rPr lang="en-US" dirty="0"/>
            </a:br>
            <a:r>
              <a:rPr lang="en-US" dirty="0"/>
              <a:t>Introduction to Microcontrollers</a:t>
            </a:r>
            <a:br>
              <a:rPr lang="en-US" dirty="0"/>
            </a:br>
            <a:r>
              <a:rPr lang="en-US" dirty="0"/>
              <a:t>Fall Term, 2021</a:t>
            </a:r>
            <a:br>
              <a:rPr lang="en-US" dirty="0"/>
            </a:br>
            <a:endParaRPr lang="en-US" dirty="0"/>
          </a:p>
        </p:txBody>
      </p:sp>
      <p:sp>
        <p:nvSpPr>
          <p:cNvPr id="39939" name="Rectangle 5"/>
          <p:cNvSpPr>
            <a:spLocks noGrp="1" noChangeArrowheads="1"/>
          </p:cNvSpPr>
          <p:nvPr>
            <p:ph type="subTitle" idx="1"/>
          </p:nvPr>
        </p:nvSpPr>
        <p:spPr/>
        <p:txBody>
          <a:bodyPr/>
          <a:lstStyle/>
          <a:p>
            <a:r>
              <a:rPr lang="en-US" dirty="0"/>
              <a:t>Professor Allan Douglas</a:t>
            </a:r>
          </a:p>
          <a:p>
            <a:endParaRPr lang="en-US" dirty="0"/>
          </a:p>
        </p:txBody>
      </p:sp>
      <p:pic>
        <p:nvPicPr>
          <p:cNvPr id="1026" name="Picture 2" descr="Oregon Tech logo"/>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2057400" y="762000"/>
            <a:ext cx="4969561" cy="102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420693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1715776" y="4114800"/>
            <a:ext cx="5712447" cy="1828959"/>
          </a:xfrm>
          <a:prstGeom prst="rect">
            <a:avLst/>
          </a:prstGeom>
        </p:spPr>
      </p:pic>
      <p:pic>
        <p:nvPicPr>
          <p:cNvPr id="6" name="Picture 5"/>
          <p:cNvPicPr>
            <a:picLocks noChangeAspect="1"/>
          </p:cNvPicPr>
          <p:nvPr/>
        </p:nvPicPr>
        <p:blipFill>
          <a:blip r:embed="rId3"/>
          <a:stretch>
            <a:fillRect/>
          </a:stretch>
        </p:blipFill>
        <p:spPr>
          <a:xfrm>
            <a:off x="5943600" y="1394301"/>
            <a:ext cx="2171700" cy="2171700"/>
          </a:xfrm>
          <a:prstGeom prst="rect">
            <a:avLst/>
          </a:prstGeom>
        </p:spPr>
      </p:pic>
      <p:sp>
        <p:nvSpPr>
          <p:cNvPr id="2" name="Title 1"/>
          <p:cNvSpPr>
            <a:spLocks noGrp="1"/>
          </p:cNvSpPr>
          <p:nvPr>
            <p:ph type="title"/>
          </p:nvPr>
        </p:nvSpPr>
        <p:spPr/>
        <p:txBody>
          <a:bodyPr/>
          <a:lstStyle/>
          <a:p>
            <a:r>
              <a:rPr lang="en-US" dirty="0" err="1"/>
              <a:t>WiFi</a:t>
            </a:r>
            <a:r>
              <a:rPr lang="en-US" dirty="0"/>
              <a:t> Module ESP8266</a:t>
            </a:r>
          </a:p>
        </p:txBody>
      </p:sp>
      <p:sp>
        <p:nvSpPr>
          <p:cNvPr id="3" name="Content Placeholder 2"/>
          <p:cNvSpPr>
            <a:spLocks noGrp="1"/>
          </p:cNvSpPr>
          <p:nvPr>
            <p:ph idx="1"/>
          </p:nvPr>
        </p:nvSpPr>
        <p:spPr/>
        <p:txBody>
          <a:bodyPr>
            <a:normAutofit/>
          </a:bodyPr>
          <a:lstStyle/>
          <a:p>
            <a:r>
              <a:rPr lang="en-US" sz="2000" dirty="0"/>
              <a:t>We need a </a:t>
            </a:r>
            <a:r>
              <a:rPr lang="en-US" sz="2000" dirty="0">
                <a:solidFill>
                  <a:srgbClr val="FF0000"/>
                </a:solidFill>
              </a:rPr>
              <a:t>level-shifter</a:t>
            </a:r>
            <a:r>
              <a:rPr lang="en-US" sz="2000" dirty="0"/>
              <a:t> (Logic level converter) to connect to the ESP8266.</a:t>
            </a:r>
          </a:p>
          <a:p>
            <a:pPr lvl="1"/>
            <a:r>
              <a:rPr lang="en-US" sz="1800" dirty="0"/>
              <a:t>The ESP8266 is a 3.3V part.</a:t>
            </a:r>
          </a:p>
          <a:p>
            <a:pPr lvl="1"/>
            <a:r>
              <a:rPr lang="en-US" sz="1800" dirty="0"/>
              <a:t>The Arduino IO pins operate from a 5.0V supply.</a:t>
            </a:r>
          </a:p>
          <a:p>
            <a:pPr lvl="1"/>
            <a:endParaRPr lang="en-US" sz="1800" dirty="0"/>
          </a:p>
          <a:p>
            <a:pPr lvl="1"/>
            <a:endParaRPr lang="en-US" sz="1800" dirty="0"/>
          </a:p>
          <a:p>
            <a:pPr lvl="1"/>
            <a:r>
              <a:rPr lang="en-US" sz="1800" dirty="0"/>
              <a:t>You will need to solder pins for your breadboard.</a:t>
            </a:r>
          </a:p>
          <a:p>
            <a:pPr lvl="1"/>
            <a:endParaRPr lang="en-US" sz="1800" dirty="0"/>
          </a:p>
          <a:p>
            <a:r>
              <a:rPr lang="en-US" sz="2000" dirty="0"/>
              <a:t>Note, you will also need a </a:t>
            </a:r>
            <a:r>
              <a:rPr lang="en-US" sz="2000" dirty="0">
                <a:solidFill>
                  <a:srgbClr val="FF0000"/>
                </a:solidFill>
              </a:rPr>
              <a:t>3.3V regulator</a:t>
            </a:r>
            <a:r>
              <a:rPr lang="en-US" sz="2000" dirty="0"/>
              <a:t>. (Use LD117V33 that came in the </a:t>
            </a:r>
            <a:r>
              <a:rPr lang="en-US" sz="2000" dirty="0" err="1"/>
              <a:t>Jameco</a:t>
            </a:r>
            <a:r>
              <a:rPr lang="en-US" sz="2000" dirty="0"/>
              <a:t> “Build Your Own Arduino” kit).</a:t>
            </a:r>
          </a:p>
          <a:p>
            <a:endParaRPr lang="en-US" sz="20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10</a:t>
            </a:fld>
            <a:endParaRPr lang="en-US" dirty="0"/>
          </a:p>
        </p:txBody>
      </p:sp>
    </p:spTree>
    <p:extLst>
      <p:ext uri="{BB962C8B-B14F-4D97-AF65-F5344CB8AC3E}">
        <p14:creationId xmlns:p14="http://schemas.microsoft.com/office/powerpoint/2010/main" val="429698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7C7347E-2FEB-45A1-890D-6D8ECAB2FEF4}"/>
              </a:ext>
            </a:extLst>
          </p:cNvPr>
          <p:cNvPicPr>
            <a:picLocks noChangeAspect="1"/>
          </p:cNvPicPr>
          <p:nvPr/>
        </p:nvPicPr>
        <p:blipFill>
          <a:blip r:embed="rId2"/>
          <a:stretch>
            <a:fillRect/>
          </a:stretch>
        </p:blipFill>
        <p:spPr>
          <a:xfrm>
            <a:off x="370373" y="932475"/>
            <a:ext cx="8172450" cy="3359785"/>
          </a:xfrm>
          <a:prstGeom prst="rect">
            <a:avLst/>
          </a:prstGeom>
        </p:spPr>
      </p:pic>
      <p:sp>
        <p:nvSpPr>
          <p:cNvPr id="2" name="Title 1"/>
          <p:cNvSpPr>
            <a:spLocks noGrp="1"/>
          </p:cNvSpPr>
          <p:nvPr>
            <p:ph type="title"/>
          </p:nvPr>
        </p:nvSpPr>
        <p:spPr/>
        <p:txBody>
          <a:bodyPr/>
          <a:lstStyle/>
          <a:p>
            <a:r>
              <a:rPr lang="en-US" dirty="0"/>
              <a:t>ESP8266 Firmware Update: Wiring</a:t>
            </a:r>
          </a:p>
        </p:txBody>
      </p:sp>
      <p:sp>
        <p:nvSpPr>
          <p:cNvPr id="6" name="TextBox 5"/>
          <p:cNvSpPr txBox="1"/>
          <p:nvPr/>
        </p:nvSpPr>
        <p:spPr>
          <a:xfrm>
            <a:off x="493876" y="4033337"/>
            <a:ext cx="3962722" cy="2031325"/>
          </a:xfrm>
          <a:prstGeom prst="rect">
            <a:avLst/>
          </a:prstGeom>
          <a:noFill/>
        </p:spPr>
        <p:txBody>
          <a:bodyPr wrap="square" rtlCol="0">
            <a:spAutoFit/>
          </a:bodyPr>
          <a:lstStyle/>
          <a:p>
            <a:pPr marL="285750" indent="-285750">
              <a:buFont typeface="Arial" panose="020B0604020202020204" pitchFamily="34" charset="0"/>
              <a:buChar char="•"/>
            </a:pPr>
            <a:r>
              <a:rPr lang="en-US" dirty="0"/>
              <a:t>The Arduino 3.3V pin will not supply enough current for the 8266 IC. Use an external linear regulator to generate 3.3V from 5V.</a:t>
            </a:r>
          </a:p>
          <a:p>
            <a:pPr marL="285750" indent="-285750">
              <a:buFont typeface="Arial" panose="020B0604020202020204" pitchFamily="34" charset="0"/>
              <a:buChar char="•"/>
            </a:pPr>
            <a:r>
              <a:rPr lang="en-US" dirty="0"/>
              <a:t>Use a level shifter to connect the 3.3V RX/TX signals of the 8266 to the 5V RX/TX signals of the FTDI board.</a:t>
            </a:r>
          </a:p>
        </p:txBody>
      </p:sp>
      <p:sp>
        <p:nvSpPr>
          <p:cNvPr id="8" name="TextBox 7"/>
          <p:cNvSpPr txBox="1"/>
          <p:nvPr/>
        </p:nvSpPr>
        <p:spPr>
          <a:xfrm>
            <a:off x="4796185" y="4310336"/>
            <a:ext cx="39624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Connect the ESP8266 CH_PD (or EN) pin to the 3.3V power supply pin.</a:t>
            </a:r>
          </a:p>
          <a:p>
            <a:pPr marL="285750" indent="-285750">
              <a:buFont typeface="Arial" panose="020B0604020202020204" pitchFamily="34" charset="0"/>
              <a:buChar char="•"/>
            </a:pPr>
            <a:r>
              <a:rPr lang="en-US" dirty="0"/>
              <a:t>Make sure that all components  share a common ground.</a:t>
            </a:r>
          </a:p>
          <a:p>
            <a:pPr marL="285750" indent="-285750">
              <a:buFont typeface="Arial" panose="020B0604020202020204" pitchFamily="34" charset="0"/>
              <a:buChar char="•"/>
            </a:pPr>
            <a:r>
              <a:rPr lang="en-US" dirty="0"/>
              <a:t>Connect the 5V FTDI board to the level shifter high-voltage RX/TX pins.</a:t>
            </a:r>
          </a:p>
        </p:txBody>
      </p:sp>
      <p:sp>
        <p:nvSpPr>
          <p:cNvPr id="9" name="Footer Placeholder 8"/>
          <p:cNvSpPr>
            <a:spLocks noGrp="1"/>
          </p:cNvSpPr>
          <p:nvPr>
            <p:ph type="ftr" sz="quarter" idx="11"/>
          </p:nvPr>
        </p:nvSpPr>
        <p:spPr/>
        <p:txBody>
          <a:bodyPr/>
          <a:lstStyle/>
          <a:p>
            <a:r>
              <a:rPr lang="en-US"/>
              <a:t>EE333 - Fall 2021 -Lecture 9</a:t>
            </a:r>
            <a:endParaRPr lang="en-US" dirty="0"/>
          </a:p>
        </p:txBody>
      </p:sp>
      <p:sp>
        <p:nvSpPr>
          <p:cNvPr id="10" name="Slide Number Placeholder 9"/>
          <p:cNvSpPr>
            <a:spLocks noGrp="1"/>
          </p:cNvSpPr>
          <p:nvPr>
            <p:ph type="sldNum" sz="quarter" idx="12"/>
          </p:nvPr>
        </p:nvSpPr>
        <p:spPr/>
        <p:txBody>
          <a:bodyPr/>
          <a:lstStyle/>
          <a:p>
            <a:fld id="{7F5B2EBE-6A3A-46EC-8286-7551010F4679}" type="slidenum">
              <a:rPr lang="en-US" smtClean="0"/>
              <a:t>11</a:t>
            </a:fld>
            <a:endParaRPr lang="en-US" dirty="0"/>
          </a:p>
        </p:txBody>
      </p:sp>
    </p:spTree>
    <p:extLst>
      <p:ext uri="{BB962C8B-B14F-4D97-AF65-F5344CB8AC3E}">
        <p14:creationId xmlns:p14="http://schemas.microsoft.com/office/powerpoint/2010/main" val="26118828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ESP8266 Firmware Update: Wiring</a:t>
            </a:r>
          </a:p>
        </p:txBody>
      </p:sp>
      <p:pic>
        <p:nvPicPr>
          <p:cNvPr id="4" name="Picture 3"/>
          <p:cNvPicPr>
            <a:picLocks noChangeAspect="1"/>
          </p:cNvPicPr>
          <p:nvPr/>
        </p:nvPicPr>
        <p:blipFill>
          <a:blip r:embed="rId2"/>
          <a:stretch>
            <a:fillRect/>
          </a:stretch>
        </p:blipFill>
        <p:spPr>
          <a:xfrm>
            <a:off x="457200" y="1143000"/>
            <a:ext cx="3209796" cy="3140018"/>
          </a:xfrm>
          <a:prstGeom prst="rect">
            <a:avLst/>
          </a:prstGeom>
        </p:spPr>
      </p:pic>
      <p:sp>
        <p:nvSpPr>
          <p:cNvPr id="5" name="Rectangle 4"/>
          <p:cNvSpPr/>
          <p:nvPr/>
        </p:nvSpPr>
        <p:spPr>
          <a:xfrm>
            <a:off x="304800" y="4419600"/>
            <a:ext cx="3505200" cy="1477328"/>
          </a:xfrm>
          <a:prstGeom prst="rect">
            <a:avLst/>
          </a:prstGeom>
        </p:spPr>
        <p:txBody>
          <a:bodyPr wrap="square">
            <a:spAutoFit/>
          </a:bodyPr>
          <a:lstStyle/>
          <a:p>
            <a:r>
              <a:rPr lang="en-US" dirty="0"/>
              <a:t>ESP8266 CH_PD pin to the 3.3V power supply pin (if soldering)</a:t>
            </a:r>
          </a:p>
          <a:p>
            <a:endParaRPr lang="en-US" dirty="0"/>
          </a:p>
          <a:p>
            <a:r>
              <a:rPr lang="en-US" dirty="0"/>
              <a:t>Can use female to male jumper wires instead.</a:t>
            </a:r>
          </a:p>
        </p:txBody>
      </p:sp>
      <p:cxnSp>
        <p:nvCxnSpPr>
          <p:cNvPr id="7" name="Straight Arrow Connector 6"/>
          <p:cNvCxnSpPr/>
          <p:nvPr/>
        </p:nvCxnSpPr>
        <p:spPr>
          <a:xfrm flipV="1">
            <a:off x="1143000" y="2713010"/>
            <a:ext cx="1371600" cy="17065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4400550" y="1273076"/>
            <a:ext cx="3733800" cy="4247317"/>
          </a:xfrm>
          <a:prstGeom prst="rect">
            <a:avLst/>
          </a:prstGeom>
          <a:noFill/>
        </p:spPr>
        <p:txBody>
          <a:bodyPr wrap="square" rtlCol="0">
            <a:spAutoFit/>
          </a:bodyPr>
          <a:lstStyle/>
          <a:p>
            <a:r>
              <a:rPr lang="en-US" b="1" dirty="0"/>
              <a:t>Wiring Note:</a:t>
            </a:r>
          </a:p>
          <a:p>
            <a:endParaRPr lang="en-US" dirty="0"/>
          </a:p>
          <a:p>
            <a:r>
              <a:rPr lang="en-US" dirty="0"/>
              <a:t>Be sure to carefully examine your ESP8266  module pin-out and pin labels.  They may not all be the same.</a:t>
            </a:r>
          </a:p>
          <a:p>
            <a:endParaRPr lang="en-US" dirty="0"/>
          </a:p>
          <a:p>
            <a:r>
              <a:rPr lang="en-US" dirty="0"/>
              <a:t>The </a:t>
            </a:r>
            <a:r>
              <a:rPr lang="en-US" dirty="0" err="1"/>
              <a:t>Tx</a:t>
            </a:r>
            <a:r>
              <a:rPr lang="en-US" dirty="0"/>
              <a:t> from the FTDI board needs to connect through the level shifter to the pin labeled Rx on the ESP8266 module. </a:t>
            </a:r>
          </a:p>
          <a:p>
            <a:endParaRPr lang="en-US" dirty="0"/>
          </a:p>
          <a:p>
            <a:r>
              <a:rPr lang="en-US" dirty="0"/>
              <a:t>Similarly, the Rx from the FTDI board needs to connect through the level shifter to the pin labeled </a:t>
            </a:r>
            <a:r>
              <a:rPr lang="en-US" dirty="0" err="1"/>
              <a:t>Tx</a:t>
            </a:r>
            <a:r>
              <a:rPr lang="en-US" dirty="0"/>
              <a:t> on the ESP8266 module. </a:t>
            </a:r>
          </a:p>
        </p:txBody>
      </p:sp>
      <p:sp>
        <p:nvSpPr>
          <p:cNvPr id="3" name="Footer Placeholder 2"/>
          <p:cNvSpPr>
            <a:spLocks noGrp="1"/>
          </p:cNvSpPr>
          <p:nvPr>
            <p:ph type="ftr" sz="quarter" idx="11"/>
          </p:nvPr>
        </p:nvSpPr>
        <p:spPr/>
        <p:txBody>
          <a:bodyPr/>
          <a:lstStyle/>
          <a:p>
            <a:r>
              <a:rPr lang="en-US"/>
              <a:t>EE333 - Fall 2021 -Lecture 9</a:t>
            </a:r>
            <a:endParaRPr lang="en-US" dirty="0"/>
          </a:p>
        </p:txBody>
      </p:sp>
      <p:sp>
        <p:nvSpPr>
          <p:cNvPr id="6" name="Slide Number Placeholder 5"/>
          <p:cNvSpPr>
            <a:spLocks noGrp="1"/>
          </p:cNvSpPr>
          <p:nvPr>
            <p:ph type="sldNum" sz="quarter" idx="12"/>
          </p:nvPr>
        </p:nvSpPr>
        <p:spPr/>
        <p:txBody>
          <a:bodyPr/>
          <a:lstStyle/>
          <a:p>
            <a:fld id="{7F5B2EBE-6A3A-46EC-8286-7551010F4679}" type="slidenum">
              <a:rPr lang="en-US" smtClean="0"/>
              <a:t>12</a:t>
            </a:fld>
            <a:endParaRPr lang="en-US" dirty="0"/>
          </a:p>
        </p:txBody>
      </p:sp>
    </p:spTree>
    <p:extLst>
      <p:ext uri="{BB962C8B-B14F-4D97-AF65-F5344CB8AC3E}">
        <p14:creationId xmlns:p14="http://schemas.microsoft.com/office/powerpoint/2010/main" val="2851099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ESP8266 Firmware Update: Wiring</a:t>
            </a:r>
          </a:p>
        </p:txBody>
      </p:sp>
      <p:sp>
        <p:nvSpPr>
          <p:cNvPr id="3" name="Content Placeholder 2"/>
          <p:cNvSpPr>
            <a:spLocks noGrp="1"/>
          </p:cNvSpPr>
          <p:nvPr>
            <p:ph idx="1"/>
          </p:nvPr>
        </p:nvSpPr>
        <p:spPr/>
        <p:txBody>
          <a:bodyPr/>
          <a:lstStyle/>
          <a:p>
            <a:r>
              <a:rPr lang="en-US"/>
              <a:t>If you solder a 2x4 header to the ESP8266, you can use color coded wire to connect the device to your breadboard.</a:t>
            </a:r>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13</a:t>
            </a:fld>
            <a:endParaRPr lang="en-US" dirty="0"/>
          </a:p>
        </p:txBody>
      </p:sp>
      <p:pic>
        <p:nvPicPr>
          <p:cNvPr id="4098" name="Picture 2" descr="E:\Google_Drive\20171121_104810_001.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6668" r="1904" b="15343"/>
          <a:stretch/>
        </p:blipFill>
        <p:spPr bwMode="auto">
          <a:xfrm>
            <a:off x="345969" y="1953158"/>
            <a:ext cx="5513872" cy="287180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3"/>
          <a:stretch>
            <a:fillRect/>
          </a:stretch>
        </p:blipFill>
        <p:spPr>
          <a:xfrm>
            <a:off x="6067168" y="1953158"/>
            <a:ext cx="2590800" cy="2871808"/>
          </a:xfrm>
          <a:prstGeom prst="rect">
            <a:avLst/>
          </a:prstGeom>
        </p:spPr>
      </p:pic>
      <p:sp>
        <p:nvSpPr>
          <p:cNvPr id="7" name="TextBox 6"/>
          <p:cNvSpPr txBox="1"/>
          <p:nvPr/>
        </p:nvSpPr>
        <p:spPr>
          <a:xfrm>
            <a:off x="6248400" y="5053094"/>
            <a:ext cx="2060244" cy="738664"/>
          </a:xfrm>
          <a:prstGeom prst="rect">
            <a:avLst/>
          </a:prstGeom>
          <a:noFill/>
        </p:spPr>
        <p:txBody>
          <a:bodyPr wrap="none" rtlCol="0">
            <a:spAutoFit/>
          </a:bodyPr>
          <a:lstStyle/>
          <a:p>
            <a:r>
              <a:rPr lang="en-US" sz="1400" dirty="0">
                <a:solidFill>
                  <a:srgbClr val="FF0000"/>
                </a:solidFill>
              </a:rPr>
              <a:t>You should consider</a:t>
            </a:r>
          </a:p>
          <a:p>
            <a:r>
              <a:rPr lang="en-US" sz="1400" dirty="0">
                <a:solidFill>
                  <a:srgbClr val="FF0000"/>
                </a:solidFill>
              </a:rPr>
              <a:t>making a table like this</a:t>
            </a:r>
          </a:p>
          <a:p>
            <a:r>
              <a:rPr lang="en-US" sz="1400" dirty="0">
                <a:solidFill>
                  <a:srgbClr val="FF0000"/>
                </a:solidFill>
              </a:rPr>
              <a:t>to make the wiring easier.</a:t>
            </a:r>
          </a:p>
        </p:txBody>
      </p:sp>
    </p:spTree>
    <p:extLst>
      <p:ext uri="{BB962C8B-B14F-4D97-AF65-F5344CB8AC3E}">
        <p14:creationId xmlns:p14="http://schemas.microsoft.com/office/powerpoint/2010/main" val="963544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Update ESP 8266 Firmware</a:t>
            </a:r>
          </a:p>
        </p:txBody>
      </p:sp>
      <p:pic>
        <p:nvPicPr>
          <p:cNvPr id="4" name="Picture 3"/>
          <p:cNvPicPr>
            <a:picLocks noChangeAspect="1"/>
          </p:cNvPicPr>
          <p:nvPr/>
        </p:nvPicPr>
        <p:blipFill rotWithShape="1">
          <a:blip r:embed="rId2"/>
          <a:srcRect l="2128" r="-2128" b="2748"/>
          <a:stretch/>
        </p:blipFill>
        <p:spPr>
          <a:xfrm>
            <a:off x="5181600" y="1163888"/>
            <a:ext cx="3824658" cy="2441272"/>
          </a:xfrm>
          <a:prstGeom prst="rect">
            <a:avLst/>
          </a:prstGeom>
          <a:ln>
            <a:solidFill>
              <a:schemeClr val="tx1"/>
            </a:solidFill>
          </a:ln>
        </p:spPr>
      </p:pic>
      <p:pic>
        <p:nvPicPr>
          <p:cNvPr id="5" name="Picture 4"/>
          <p:cNvPicPr>
            <a:picLocks noChangeAspect="1"/>
          </p:cNvPicPr>
          <p:nvPr/>
        </p:nvPicPr>
        <p:blipFill rotWithShape="1">
          <a:blip r:embed="rId3"/>
          <a:srcRect t="1" b="4976"/>
          <a:stretch/>
        </p:blipFill>
        <p:spPr>
          <a:xfrm>
            <a:off x="5181600" y="3749040"/>
            <a:ext cx="3824658" cy="2560320"/>
          </a:xfrm>
          <a:prstGeom prst="rect">
            <a:avLst/>
          </a:prstGeom>
          <a:ln>
            <a:solidFill>
              <a:schemeClr val="tx1"/>
            </a:solidFill>
          </a:ln>
        </p:spPr>
      </p:pic>
      <p:sp>
        <p:nvSpPr>
          <p:cNvPr id="7" name="TextBox 6"/>
          <p:cNvSpPr txBox="1"/>
          <p:nvPr/>
        </p:nvSpPr>
        <p:spPr>
          <a:xfrm>
            <a:off x="419100" y="2616041"/>
            <a:ext cx="3733800" cy="3693319"/>
          </a:xfrm>
          <a:prstGeom prst="rect">
            <a:avLst/>
          </a:prstGeom>
          <a:noFill/>
        </p:spPr>
        <p:txBody>
          <a:bodyPr wrap="square" rtlCol="0">
            <a:spAutoFit/>
          </a:bodyPr>
          <a:lstStyle/>
          <a:p>
            <a:pPr marL="285750" indent="-285750">
              <a:buFont typeface="Arial" panose="020B0604020202020204" pitchFamily="34" charset="0"/>
              <a:buChar char="•"/>
            </a:pPr>
            <a:r>
              <a:rPr lang="en-US" dirty="0"/>
              <a:t>Connect the ESP8266 to the FTDI breakout board using the previous wiring diagram.</a:t>
            </a:r>
          </a:p>
          <a:p>
            <a:endParaRPr lang="en-US" dirty="0"/>
          </a:p>
          <a:p>
            <a:pPr marL="285750" indent="-285750">
              <a:buFont typeface="Arial" panose="020B0604020202020204" pitchFamily="34" charset="0"/>
              <a:buChar char="•"/>
            </a:pPr>
            <a:r>
              <a:rPr lang="en-US" dirty="0"/>
              <a:t>Connect  the FTDI to your computer using USB.</a:t>
            </a:r>
          </a:p>
          <a:p>
            <a:endParaRPr lang="en-US" dirty="0"/>
          </a:p>
          <a:p>
            <a:pPr marL="285750" indent="-285750">
              <a:buFont typeface="Arial" panose="020B0604020202020204" pitchFamily="34" charset="0"/>
              <a:buChar char="•"/>
            </a:pPr>
            <a:r>
              <a:rPr lang="en-US" dirty="0"/>
              <a:t> Open </a:t>
            </a:r>
            <a:r>
              <a:rPr lang="en-US" dirty="0" err="1"/>
              <a:t>TeraTerm</a:t>
            </a:r>
            <a:r>
              <a:rPr lang="en-US" dirty="0"/>
              <a:t> (free download) and make the following setup changes to the terminal and serial port.</a:t>
            </a:r>
          </a:p>
          <a:p>
            <a:endParaRPr lang="en-US" dirty="0"/>
          </a:p>
          <a:p>
            <a:endParaRPr lang="en-US" dirty="0"/>
          </a:p>
        </p:txBody>
      </p:sp>
      <p:cxnSp>
        <p:nvCxnSpPr>
          <p:cNvPr id="8" name="Straight Arrow Connector 7"/>
          <p:cNvCxnSpPr/>
          <p:nvPr/>
        </p:nvCxnSpPr>
        <p:spPr>
          <a:xfrm flipV="1">
            <a:off x="3886200" y="2985238"/>
            <a:ext cx="1143000" cy="1728817"/>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3886200" y="4495800"/>
            <a:ext cx="3048000" cy="218255"/>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1"/>
          </p:nvPr>
        </p:nvSpPr>
        <p:spPr/>
        <p:txBody>
          <a:bodyPr/>
          <a:lstStyle/>
          <a:p>
            <a:r>
              <a:rPr lang="en-US"/>
              <a:t>EE333 - Fall 2021 -Lecture 9</a:t>
            </a:r>
            <a:endParaRPr lang="en-US" dirty="0"/>
          </a:p>
        </p:txBody>
      </p:sp>
      <p:sp>
        <p:nvSpPr>
          <p:cNvPr id="6" name="Slide Number Placeholder 5"/>
          <p:cNvSpPr>
            <a:spLocks noGrp="1"/>
          </p:cNvSpPr>
          <p:nvPr>
            <p:ph type="sldNum" sz="quarter" idx="12"/>
          </p:nvPr>
        </p:nvSpPr>
        <p:spPr/>
        <p:txBody>
          <a:bodyPr/>
          <a:lstStyle/>
          <a:p>
            <a:fld id="{7F5B2EBE-6A3A-46EC-8286-7551010F4679}" type="slidenum">
              <a:rPr lang="en-US" smtClean="0"/>
              <a:t>14</a:t>
            </a:fld>
            <a:endParaRPr lang="en-US" dirty="0"/>
          </a:p>
        </p:txBody>
      </p:sp>
      <p:pic>
        <p:nvPicPr>
          <p:cNvPr id="13" name="Picture 12"/>
          <p:cNvPicPr>
            <a:picLocks noChangeAspect="1"/>
          </p:cNvPicPr>
          <p:nvPr/>
        </p:nvPicPr>
        <p:blipFill>
          <a:blip r:embed="rId4"/>
          <a:stretch>
            <a:fillRect/>
          </a:stretch>
        </p:blipFill>
        <p:spPr>
          <a:xfrm>
            <a:off x="2136689" y="967568"/>
            <a:ext cx="2464143" cy="1657998"/>
          </a:xfrm>
          <a:prstGeom prst="rect">
            <a:avLst/>
          </a:prstGeom>
        </p:spPr>
      </p:pic>
      <p:sp>
        <p:nvSpPr>
          <p:cNvPr id="14" name="TextBox 13"/>
          <p:cNvSpPr txBox="1"/>
          <p:nvPr/>
        </p:nvSpPr>
        <p:spPr>
          <a:xfrm>
            <a:off x="228600" y="1257321"/>
            <a:ext cx="1670842" cy="461665"/>
          </a:xfrm>
          <a:prstGeom prst="rect">
            <a:avLst/>
          </a:prstGeom>
          <a:noFill/>
        </p:spPr>
        <p:txBody>
          <a:bodyPr wrap="none" rtlCol="0">
            <a:spAutoFit/>
          </a:bodyPr>
          <a:lstStyle/>
          <a:p>
            <a:r>
              <a:rPr lang="en-US" sz="1200" dirty="0">
                <a:solidFill>
                  <a:srgbClr val="FF0000"/>
                </a:solidFill>
              </a:rPr>
              <a:t>Verify that you have the</a:t>
            </a:r>
          </a:p>
          <a:p>
            <a:r>
              <a:rPr lang="en-US" sz="1200" dirty="0">
                <a:solidFill>
                  <a:srgbClr val="FF0000"/>
                </a:solidFill>
              </a:rPr>
              <a:t>5V version of the FTDI</a:t>
            </a:r>
          </a:p>
        </p:txBody>
      </p:sp>
      <p:cxnSp>
        <p:nvCxnSpPr>
          <p:cNvPr id="16" name="Straight Arrow Connector 15"/>
          <p:cNvCxnSpPr/>
          <p:nvPr/>
        </p:nvCxnSpPr>
        <p:spPr>
          <a:xfrm>
            <a:off x="1828800" y="1600200"/>
            <a:ext cx="762000" cy="38100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9390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Update ESP 8266 Firmware</a:t>
            </a:r>
          </a:p>
        </p:txBody>
      </p:sp>
      <p:pic>
        <p:nvPicPr>
          <p:cNvPr id="6" name="Picture 5"/>
          <p:cNvPicPr>
            <a:picLocks noChangeAspect="1"/>
          </p:cNvPicPr>
          <p:nvPr/>
        </p:nvPicPr>
        <p:blipFill rotWithShape="1">
          <a:blip r:embed="rId2"/>
          <a:srcRect l="1112" t="2599" r="40252" b="13719"/>
          <a:stretch/>
        </p:blipFill>
        <p:spPr>
          <a:xfrm>
            <a:off x="2095500" y="2133600"/>
            <a:ext cx="4495800" cy="2550861"/>
          </a:xfrm>
          <a:prstGeom prst="rect">
            <a:avLst/>
          </a:prstGeom>
        </p:spPr>
      </p:pic>
      <p:sp>
        <p:nvSpPr>
          <p:cNvPr id="7" name="TextBox 6"/>
          <p:cNvSpPr txBox="1"/>
          <p:nvPr/>
        </p:nvSpPr>
        <p:spPr>
          <a:xfrm>
            <a:off x="228600" y="1138579"/>
            <a:ext cx="822960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Disconnect the 3.3V and CH_PD (or EN) pins on  the ESP8266, reconnect them, then type “AT” at the console window.</a:t>
            </a:r>
          </a:p>
          <a:p>
            <a:pPr marL="285750" indent="-285750">
              <a:buFont typeface="Arial" panose="020B0604020202020204" pitchFamily="34" charset="0"/>
              <a:buChar char="•"/>
            </a:pPr>
            <a:r>
              <a:rPr lang="en-US" dirty="0"/>
              <a:t>“OK” Should be echoed back to the console if the chip is connected properly.</a:t>
            </a:r>
          </a:p>
          <a:p>
            <a:endParaRPr lang="en-US" dirty="0"/>
          </a:p>
        </p:txBody>
      </p:sp>
      <p:sp>
        <p:nvSpPr>
          <p:cNvPr id="3" name="Rectangle 2"/>
          <p:cNvSpPr/>
          <p:nvPr/>
        </p:nvSpPr>
        <p:spPr>
          <a:xfrm>
            <a:off x="152400" y="4953000"/>
            <a:ext cx="8839200" cy="923330"/>
          </a:xfrm>
          <a:prstGeom prst="rect">
            <a:avLst/>
          </a:prstGeom>
        </p:spPr>
        <p:txBody>
          <a:bodyPr wrap="square">
            <a:spAutoFit/>
          </a:bodyPr>
          <a:lstStyle/>
          <a:p>
            <a:pPr algn="ctr"/>
            <a:r>
              <a:rPr lang="en-US" b="1" dirty="0"/>
              <a:t>Note: </a:t>
            </a:r>
            <a:r>
              <a:rPr lang="en-US" dirty="0"/>
              <a:t>Reference Link for AT Command Usage:</a:t>
            </a:r>
          </a:p>
          <a:p>
            <a:pPr algn="ctr"/>
            <a:r>
              <a:rPr lang="en-US" dirty="0">
                <a:hlinkClick r:id="rId3"/>
              </a:rPr>
              <a:t>https://room-15.github.io/blog/2015/03/26/esp8266-at-command-reference/</a:t>
            </a:r>
            <a:endParaRPr lang="en-US" dirty="0"/>
          </a:p>
          <a:p>
            <a:pPr marL="285750" indent="-285750">
              <a:buFont typeface="Arial" panose="020B0604020202020204" pitchFamily="34" charset="0"/>
              <a:buChar char="•"/>
            </a:pPr>
            <a:endParaRPr lang="en-US" dirty="0"/>
          </a:p>
        </p:txBody>
      </p:sp>
      <p:cxnSp>
        <p:nvCxnSpPr>
          <p:cNvPr id="9" name="Straight Arrow Connector 8"/>
          <p:cNvCxnSpPr/>
          <p:nvPr/>
        </p:nvCxnSpPr>
        <p:spPr>
          <a:xfrm>
            <a:off x="838200" y="1981200"/>
            <a:ext cx="1371600" cy="2133600"/>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15</a:t>
            </a:fld>
            <a:endParaRPr lang="en-US" dirty="0"/>
          </a:p>
        </p:txBody>
      </p:sp>
    </p:spTree>
    <p:extLst>
      <p:ext uri="{BB962C8B-B14F-4D97-AF65-F5344CB8AC3E}">
        <p14:creationId xmlns:p14="http://schemas.microsoft.com/office/powerpoint/2010/main" val="317082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Update ESP 8266 Firmware</a:t>
            </a:r>
          </a:p>
        </p:txBody>
      </p:sp>
      <p:pic>
        <p:nvPicPr>
          <p:cNvPr id="7" name="Picture 6"/>
          <p:cNvPicPr>
            <a:picLocks noChangeAspect="1"/>
          </p:cNvPicPr>
          <p:nvPr/>
        </p:nvPicPr>
        <p:blipFill>
          <a:blip r:embed="rId2"/>
          <a:stretch>
            <a:fillRect/>
          </a:stretch>
        </p:blipFill>
        <p:spPr>
          <a:xfrm>
            <a:off x="2895600" y="3990756"/>
            <a:ext cx="4114800" cy="2764842"/>
          </a:xfrm>
          <a:prstGeom prst="rect">
            <a:avLst/>
          </a:prstGeom>
        </p:spPr>
      </p:pic>
      <p:sp>
        <p:nvSpPr>
          <p:cNvPr id="8" name="TextBox 7"/>
          <p:cNvSpPr txBox="1"/>
          <p:nvPr/>
        </p:nvSpPr>
        <p:spPr>
          <a:xfrm>
            <a:off x="152400" y="1143000"/>
            <a:ext cx="8686800" cy="2800767"/>
          </a:xfrm>
          <a:prstGeom prst="rect">
            <a:avLst/>
          </a:prstGeom>
          <a:noFill/>
        </p:spPr>
        <p:txBody>
          <a:bodyPr wrap="square" rtlCol="0">
            <a:spAutoFit/>
          </a:bodyPr>
          <a:lstStyle/>
          <a:p>
            <a:pPr marL="285750" indent="-285750">
              <a:buFont typeface="Arial" panose="020B0604020202020204" pitchFamily="34" charset="0"/>
              <a:buChar char="•"/>
            </a:pPr>
            <a:r>
              <a:rPr lang="en-US" sz="1600" dirty="0"/>
              <a:t>Disconnect the CH_PD (or EN) and 3.3V pins from 3.3V power again.  Connect the GPIO0 PIN to ground and re-connect the CH_PD (or EN) and 3.3V pins to 3.3V power. This should put the chip into boot mode.</a:t>
            </a:r>
          </a:p>
          <a:p>
            <a:endParaRPr lang="en-US" sz="1600" dirty="0"/>
          </a:p>
          <a:p>
            <a:pPr marL="285750" indent="-285750">
              <a:buFont typeface="Arial" panose="020B0604020202020204" pitchFamily="34" charset="0"/>
              <a:buChar char="•"/>
            </a:pPr>
            <a:r>
              <a:rPr lang="en-US" sz="1600" dirty="0"/>
              <a:t>Download </a:t>
            </a:r>
            <a:r>
              <a:rPr lang="en-US" sz="1600" b="1" dirty="0" err="1"/>
              <a:t>nodemcu</a:t>
            </a:r>
            <a:r>
              <a:rPr lang="en-US" sz="1600" dirty="0"/>
              <a:t> flasher master zip file from Canvas. Unzip, and open the </a:t>
            </a:r>
            <a:r>
              <a:rPr lang="en-US" sz="1600" dirty="0" err="1"/>
              <a:t>nodemcu</a:t>
            </a:r>
            <a:r>
              <a:rPr lang="en-US" sz="1600" dirty="0"/>
              <a:t> flasher (</a:t>
            </a:r>
            <a:r>
              <a:rPr lang="en-US" sz="1600" dirty="0" err="1"/>
              <a:t>nodemcu</a:t>
            </a:r>
            <a:r>
              <a:rPr lang="en-US" sz="1600" dirty="0"/>
              <a:t>-flasher-master\Win64\Release\ESP8266Flasher.exe</a:t>
            </a:r>
          </a:p>
          <a:p>
            <a:endParaRPr lang="en-US" sz="1600" dirty="0"/>
          </a:p>
          <a:p>
            <a:pPr marL="285750" indent="-285750">
              <a:buFont typeface="Arial" panose="020B0604020202020204" pitchFamily="34" charset="0"/>
              <a:buChar char="•"/>
            </a:pPr>
            <a:r>
              <a:rPr lang="en-US" sz="1600" dirty="0"/>
              <a:t>Download </a:t>
            </a:r>
            <a:r>
              <a:rPr lang="en-US" sz="1600" b="1" dirty="0"/>
              <a:t>v0.9.2.2ATFirmware.bin</a:t>
            </a:r>
            <a:r>
              <a:rPr lang="en-US" sz="1600" dirty="0"/>
              <a:t> from Canvas.</a:t>
            </a:r>
          </a:p>
          <a:p>
            <a:endParaRPr lang="en-US" sz="1600" dirty="0"/>
          </a:p>
          <a:p>
            <a:pPr marL="285750" indent="-285750">
              <a:buFont typeface="Arial" panose="020B0604020202020204" pitchFamily="34" charset="0"/>
              <a:buChar char="•"/>
            </a:pPr>
            <a:r>
              <a:rPr lang="en-US" sz="1600" dirty="0"/>
              <a:t>In the </a:t>
            </a:r>
            <a:r>
              <a:rPr lang="en-US" sz="1600" b="1" dirty="0" err="1"/>
              <a:t>config</a:t>
            </a:r>
            <a:r>
              <a:rPr lang="en-US" sz="1600" dirty="0"/>
              <a:t> menu of the </a:t>
            </a:r>
            <a:r>
              <a:rPr lang="en-US" sz="1600" dirty="0" err="1"/>
              <a:t>nodemcu</a:t>
            </a:r>
            <a:r>
              <a:rPr lang="en-US" sz="1600" dirty="0"/>
              <a:t> firmware programmer, select the first setting, then navigate to the v0.9.2.2 AT </a:t>
            </a:r>
            <a:r>
              <a:rPr lang="en-US" sz="1600" dirty="0" err="1"/>
              <a:t>Firmware.bin</a:t>
            </a:r>
            <a:r>
              <a:rPr lang="en-US" sz="1600" dirty="0"/>
              <a:t> file.</a:t>
            </a:r>
          </a:p>
        </p:txBody>
      </p:sp>
      <p:cxnSp>
        <p:nvCxnSpPr>
          <p:cNvPr id="4" name="Straight Arrow Connector 3"/>
          <p:cNvCxnSpPr/>
          <p:nvPr/>
        </p:nvCxnSpPr>
        <p:spPr>
          <a:xfrm flipH="1">
            <a:off x="6096000" y="3619500"/>
            <a:ext cx="666750" cy="1028700"/>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 name="Footer Placeholder 2"/>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16</a:t>
            </a:fld>
            <a:endParaRPr lang="en-US" dirty="0"/>
          </a:p>
        </p:txBody>
      </p:sp>
    </p:spTree>
    <p:extLst>
      <p:ext uri="{BB962C8B-B14F-4D97-AF65-F5344CB8AC3E}">
        <p14:creationId xmlns:p14="http://schemas.microsoft.com/office/powerpoint/2010/main" val="16865740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Update ESP 8266 Firmware</a:t>
            </a:r>
          </a:p>
        </p:txBody>
      </p:sp>
      <p:sp>
        <p:nvSpPr>
          <p:cNvPr id="3" name="Content Placeholder 2"/>
          <p:cNvSpPr>
            <a:spLocks noGrp="1"/>
          </p:cNvSpPr>
          <p:nvPr>
            <p:ph idx="1"/>
          </p:nvPr>
        </p:nvSpPr>
        <p:spPr/>
        <p:txBody>
          <a:bodyPr>
            <a:normAutofit/>
          </a:bodyPr>
          <a:lstStyle/>
          <a:p>
            <a:pPr marL="285750" indent="-285750"/>
            <a:r>
              <a:rPr lang="en-US" sz="1800" dirty="0">
                <a:solidFill>
                  <a:srgbClr val="FF0000"/>
                </a:solidFill>
              </a:rPr>
              <a:t>Make sure </a:t>
            </a:r>
            <a:r>
              <a:rPr lang="en-US" sz="1800" dirty="0" err="1">
                <a:solidFill>
                  <a:srgbClr val="FF0000"/>
                </a:solidFill>
              </a:rPr>
              <a:t>TeraTerm</a:t>
            </a:r>
            <a:r>
              <a:rPr lang="en-US" sz="1800" dirty="0">
                <a:solidFill>
                  <a:srgbClr val="FF0000"/>
                </a:solidFill>
              </a:rPr>
              <a:t> is closed.</a:t>
            </a:r>
          </a:p>
          <a:p>
            <a:pPr marL="285750" indent="-285750"/>
            <a:r>
              <a:rPr lang="en-US" sz="1800" dirty="0"/>
              <a:t>Select the flash button in the operation menu to program the device (should take a few minutes). If you do not see progress bar:  select stop, check connections and start again. </a:t>
            </a:r>
          </a:p>
          <a:p>
            <a:pPr marL="285750" indent="-285750"/>
            <a:r>
              <a:rPr lang="en-US" sz="1800" dirty="0"/>
              <a:t>After flashing is complete, disconnect the CH_PD (or EN) and VCC Pins from 3.3V.  Disconnect the GPIO0 pin from ground (can leave floating) and re-connect the CH_PD and VCC pins to 3.3V.</a:t>
            </a:r>
          </a:p>
          <a:p>
            <a:endParaRPr lang="en-US" sz="1800" dirty="0"/>
          </a:p>
        </p:txBody>
      </p:sp>
      <p:pic>
        <p:nvPicPr>
          <p:cNvPr id="4" name="Picture 3"/>
          <p:cNvPicPr>
            <a:picLocks noChangeAspect="1"/>
          </p:cNvPicPr>
          <p:nvPr/>
        </p:nvPicPr>
        <p:blipFill>
          <a:blip r:embed="rId2"/>
          <a:stretch>
            <a:fillRect/>
          </a:stretch>
        </p:blipFill>
        <p:spPr>
          <a:xfrm>
            <a:off x="2286000" y="3276600"/>
            <a:ext cx="4880178" cy="2667000"/>
          </a:xfrm>
          <a:prstGeom prst="rect">
            <a:avLst/>
          </a:prstGeom>
        </p:spPr>
      </p:pic>
      <p:sp>
        <p:nvSpPr>
          <p:cNvPr id="5" name="Footer Placeholder 4"/>
          <p:cNvSpPr>
            <a:spLocks noGrp="1"/>
          </p:cNvSpPr>
          <p:nvPr>
            <p:ph type="ftr" sz="quarter" idx="11"/>
          </p:nvPr>
        </p:nvSpPr>
        <p:spPr/>
        <p:txBody>
          <a:bodyPr/>
          <a:lstStyle/>
          <a:p>
            <a:r>
              <a:rPr lang="en-US"/>
              <a:t>EE333 - Fall 2021 -Lecture 9</a:t>
            </a:r>
            <a:endParaRPr lang="en-US" dirty="0"/>
          </a:p>
        </p:txBody>
      </p:sp>
      <p:sp>
        <p:nvSpPr>
          <p:cNvPr id="6" name="Slide Number Placeholder 5"/>
          <p:cNvSpPr>
            <a:spLocks noGrp="1"/>
          </p:cNvSpPr>
          <p:nvPr>
            <p:ph type="sldNum" sz="quarter" idx="12"/>
          </p:nvPr>
        </p:nvSpPr>
        <p:spPr/>
        <p:txBody>
          <a:bodyPr/>
          <a:lstStyle/>
          <a:p>
            <a:fld id="{7F5B2EBE-6A3A-46EC-8286-7551010F4679}" type="slidenum">
              <a:rPr lang="en-US" smtClean="0"/>
              <a:t>17</a:t>
            </a:fld>
            <a:endParaRPr lang="en-US" dirty="0"/>
          </a:p>
        </p:txBody>
      </p:sp>
    </p:spTree>
    <p:extLst>
      <p:ext uri="{BB962C8B-B14F-4D97-AF65-F5344CB8AC3E}">
        <p14:creationId xmlns:p14="http://schemas.microsoft.com/office/powerpoint/2010/main" val="41800625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Update ESP8266 </a:t>
            </a:r>
            <a:r>
              <a:rPr lang="en-US" dirty="0"/>
              <a:t>Firmware</a:t>
            </a:r>
          </a:p>
        </p:txBody>
      </p:sp>
      <p:sp>
        <p:nvSpPr>
          <p:cNvPr id="3" name="Content Placeholder 2"/>
          <p:cNvSpPr>
            <a:spLocks noGrp="1"/>
          </p:cNvSpPr>
          <p:nvPr>
            <p:ph idx="1"/>
          </p:nvPr>
        </p:nvSpPr>
        <p:spPr/>
        <p:txBody>
          <a:bodyPr>
            <a:normAutofit/>
          </a:bodyPr>
          <a:lstStyle/>
          <a:p>
            <a:pPr marL="285750" indent="-285750"/>
            <a:r>
              <a:rPr lang="en-US" sz="1800" dirty="0"/>
              <a:t>Open </a:t>
            </a:r>
            <a:r>
              <a:rPr lang="en-US" sz="1800" dirty="0" err="1"/>
              <a:t>TeraTerm</a:t>
            </a:r>
            <a:r>
              <a:rPr lang="en-US" sz="1800" dirty="0"/>
              <a:t>, type “AT” at the </a:t>
            </a:r>
            <a:r>
              <a:rPr lang="en-US" sz="1800" dirty="0" err="1"/>
              <a:t>TeraTerm</a:t>
            </a:r>
            <a:r>
              <a:rPr lang="en-US" sz="1800" dirty="0"/>
              <a:t> terminal window to verify that the device is operational. (“OK” should be echoed back to the console.)</a:t>
            </a:r>
          </a:p>
          <a:p>
            <a:pPr marL="0" indent="0">
              <a:buNone/>
            </a:pPr>
            <a:endParaRPr lang="en-US" sz="1800" dirty="0"/>
          </a:p>
          <a:p>
            <a:pPr marL="285750" indent="-285750"/>
            <a:r>
              <a:rPr lang="en-US" sz="1800" dirty="0"/>
              <a:t>Type “AT+GMR” to check the firmware version.  </a:t>
            </a:r>
            <a:r>
              <a:rPr lang="en-US" sz="1800" dirty="0">
                <a:solidFill>
                  <a:srgbClr val="FF0000"/>
                </a:solidFill>
              </a:rPr>
              <a:t>You should see “0018000902”. </a:t>
            </a:r>
            <a:r>
              <a:rPr lang="en-US" sz="1800" dirty="0"/>
              <a:t>The firmware was successfully updated.</a:t>
            </a:r>
          </a:p>
          <a:p>
            <a:endParaRPr lang="en-US" sz="1800"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400" y="2743200"/>
            <a:ext cx="4914900" cy="3276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6" name="Straight Arrow Connector 5"/>
          <p:cNvCxnSpPr/>
          <p:nvPr/>
        </p:nvCxnSpPr>
        <p:spPr>
          <a:xfrm flipH="1">
            <a:off x="2743200" y="2286000"/>
            <a:ext cx="4495800" cy="2095500"/>
          </a:xfrm>
          <a:prstGeom prst="straightConnector1">
            <a:avLst/>
          </a:prstGeom>
          <a:ln w="127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18</a:t>
            </a:fld>
            <a:endParaRPr lang="en-US" dirty="0"/>
          </a:p>
        </p:txBody>
      </p:sp>
    </p:spTree>
    <p:extLst>
      <p:ext uri="{BB962C8B-B14F-4D97-AF65-F5344CB8AC3E}">
        <p14:creationId xmlns:p14="http://schemas.microsoft.com/office/powerpoint/2010/main" val="38801218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Wi-Fi Sketch</a:t>
            </a:r>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19</a:t>
            </a:fld>
            <a:endParaRPr 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990601"/>
            <a:ext cx="7086600" cy="51963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88898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Outline </a:t>
            </a:r>
          </a:p>
        </p:txBody>
      </p:sp>
      <p:sp>
        <p:nvSpPr>
          <p:cNvPr id="3" name="Content Placeholder 2"/>
          <p:cNvSpPr>
            <a:spLocks noGrp="1"/>
          </p:cNvSpPr>
          <p:nvPr>
            <p:ph idx="1"/>
          </p:nvPr>
        </p:nvSpPr>
        <p:spPr/>
        <p:txBody>
          <a:bodyPr>
            <a:noAutofit/>
          </a:bodyPr>
          <a:lstStyle/>
          <a:p>
            <a:r>
              <a:rPr lang="en-US" sz="2000" dirty="0"/>
              <a:t>Microcontrollers Everywhere!</a:t>
            </a:r>
          </a:p>
          <a:p>
            <a:r>
              <a:rPr lang="en-US" sz="2000" dirty="0"/>
              <a:t>Wi-Fi 802.11</a:t>
            </a:r>
          </a:p>
          <a:p>
            <a:r>
              <a:rPr lang="en-US" sz="2000" dirty="0"/>
              <a:t>Wi-Fi Module - ESP8266</a:t>
            </a:r>
          </a:p>
          <a:p>
            <a:r>
              <a:rPr lang="en-US" sz="2000" dirty="0"/>
              <a:t>Level Shifter and Linear Regulator</a:t>
            </a:r>
          </a:p>
          <a:p>
            <a:r>
              <a:rPr lang="en-US" sz="2000" dirty="0"/>
              <a:t>Updating ESP8266 Firmware with the FTDI Board</a:t>
            </a:r>
          </a:p>
          <a:p>
            <a:r>
              <a:rPr lang="en-US" sz="2000" dirty="0"/>
              <a:t>Wi-Fi Module Library and Operation</a:t>
            </a:r>
          </a:p>
          <a:p>
            <a:r>
              <a:rPr lang="en-US" sz="2000" dirty="0"/>
              <a:t>Lab#8</a:t>
            </a:r>
          </a:p>
          <a:p>
            <a:endParaRPr lang="en-US" sz="20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2</a:t>
            </a:fld>
            <a:endParaRPr lang="en-US" dirty="0"/>
          </a:p>
        </p:txBody>
      </p:sp>
    </p:spTree>
    <p:extLst>
      <p:ext uri="{BB962C8B-B14F-4D97-AF65-F5344CB8AC3E}">
        <p14:creationId xmlns:p14="http://schemas.microsoft.com/office/powerpoint/2010/main" val="36826350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Changing your SSID and Password</a:t>
            </a:r>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20</a:t>
            </a:fld>
            <a:endParaRPr 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0" y="990600"/>
            <a:ext cx="7162800" cy="5252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6172200" y="2862590"/>
            <a:ext cx="1332416" cy="523220"/>
          </a:xfrm>
          <a:prstGeom prst="rect">
            <a:avLst/>
          </a:prstGeom>
          <a:noFill/>
        </p:spPr>
        <p:txBody>
          <a:bodyPr wrap="none" rtlCol="0">
            <a:spAutoFit/>
          </a:bodyPr>
          <a:lstStyle/>
          <a:p>
            <a:r>
              <a:rPr lang="en-US" sz="1400">
                <a:solidFill>
                  <a:srgbClr val="FF0000"/>
                </a:solidFill>
              </a:rPr>
              <a:t>Need to change</a:t>
            </a:r>
          </a:p>
          <a:p>
            <a:r>
              <a:rPr lang="en-US" sz="1400">
                <a:solidFill>
                  <a:srgbClr val="FF0000"/>
                </a:solidFill>
              </a:rPr>
              <a:t>this line.</a:t>
            </a:r>
          </a:p>
        </p:txBody>
      </p:sp>
      <p:cxnSp>
        <p:nvCxnSpPr>
          <p:cNvPr id="8" name="Straight Arrow Connector 7"/>
          <p:cNvCxnSpPr/>
          <p:nvPr/>
        </p:nvCxnSpPr>
        <p:spPr>
          <a:xfrm flipH="1">
            <a:off x="4724400" y="3124200"/>
            <a:ext cx="1447800" cy="492493"/>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63583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Lab#8</a:t>
            </a:r>
          </a:p>
        </p:txBody>
      </p:sp>
      <p:sp>
        <p:nvSpPr>
          <p:cNvPr id="3" name="Content Placeholder 2"/>
          <p:cNvSpPr>
            <a:spLocks noGrp="1"/>
          </p:cNvSpPr>
          <p:nvPr>
            <p:ph idx="1"/>
          </p:nvPr>
        </p:nvSpPr>
        <p:spPr/>
        <p:txBody>
          <a:bodyPr>
            <a:normAutofit/>
          </a:bodyPr>
          <a:lstStyle/>
          <a:p>
            <a:pPr marL="0" lvl="1" indent="0">
              <a:buNone/>
            </a:pPr>
            <a:r>
              <a:rPr lang="en-US" sz="1600" b="1" dirty="0"/>
              <a:t>Lab Overview</a:t>
            </a:r>
          </a:p>
          <a:p>
            <a:pPr marL="0" lvl="1" indent="0">
              <a:buNone/>
            </a:pPr>
            <a:r>
              <a:rPr lang="en-US" sz="1600" dirty="0"/>
              <a:t>The objective of this lab is to interface the microcontroller with a ESP8266 Serial-to-</a:t>
            </a:r>
            <a:r>
              <a:rPr lang="en-US" sz="1600" dirty="0" err="1"/>
              <a:t>WiFi</a:t>
            </a:r>
            <a:r>
              <a:rPr lang="en-US" sz="1600" dirty="0"/>
              <a:t> device and create a small web server.</a:t>
            </a:r>
          </a:p>
          <a:p>
            <a:pPr marL="0" lvl="1" indent="0">
              <a:buNone/>
            </a:pPr>
            <a:endParaRPr lang="en-US" sz="1600" dirty="0"/>
          </a:p>
          <a:p>
            <a:pPr marL="0" lvl="1" indent="0">
              <a:buNone/>
            </a:pPr>
            <a:r>
              <a:rPr lang="en-US" sz="1600" b="1" dirty="0"/>
              <a:t>Part1: Soldering</a:t>
            </a:r>
          </a:p>
          <a:p>
            <a:pPr marL="0" lvl="1" indent="0">
              <a:buNone/>
            </a:pPr>
            <a:r>
              <a:rPr lang="en-US" sz="1600" dirty="0"/>
              <a:t>Solder pins to your level-shifter and to the ESP8266.  You can solder wires to the ESP8266 if you prefer.</a:t>
            </a:r>
          </a:p>
          <a:p>
            <a:pPr marL="0" lvl="1" indent="0">
              <a:buNone/>
            </a:pPr>
            <a:r>
              <a:rPr lang="en-US" sz="1600" dirty="0"/>
              <a:t> </a:t>
            </a:r>
          </a:p>
          <a:p>
            <a:pPr marL="0" lvl="1" indent="0">
              <a:buNone/>
            </a:pPr>
            <a:endParaRPr lang="en-US" sz="1600" dirty="0"/>
          </a:p>
          <a:p>
            <a:pPr marL="342900" lvl="1" indent="-342900">
              <a:buFont typeface="Arial" panose="020B0604020202020204" pitchFamily="34" charset="0"/>
              <a:buChar char="•"/>
            </a:pPr>
            <a:endParaRPr lang="en-US" sz="1600" dirty="0"/>
          </a:p>
          <a:p>
            <a:pPr marL="342900" lvl="1" indent="-342900">
              <a:buFont typeface="Arial" panose="020B0604020202020204" pitchFamily="34" charset="0"/>
              <a:buChar char="•"/>
            </a:pPr>
            <a:endParaRPr lang="en-US" sz="1600" dirty="0"/>
          </a:p>
          <a:p>
            <a:pPr marL="342900" lvl="1" indent="-342900">
              <a:buFont typeface="Arial" panose="020B0604020202020204" pitchFamily="34" charset="0"/>
              <a:buChar char="•"/>
            </a:pPr>
            <a:endParaRPr lang="en-US" sz="1600" dirty="0"/>
          </a:p>
          <a:p>
            <a:pPr lvl="1"/>
            <a:endParaRPr lang="en-US" sz="1600" u="sng" dirty="0"/>
          </a:p>
          <a:p>
            <a:pPr lvl="1"/>
            <a:endParaRPr lang="en-US" sz="1600" u="sng" dirty="0"/>
          </a:p>
          <a:p>
            <a:pPr lvl="1"/>
            <a:endParaRPr lang="en-US" sz="1600" u="sng" dirty="0"/>
          </a:p>
          <a:p>
            <a:pPr lvl="1"/>
            <a:endParaRPr lang="en-US" sz="1600" u="sng" dirty="0"/>
          </a:p>
          <a:p>
            <a:pPr lvl="1"/>
            <a:endParaRPr lang="en-US" sz="1600" u="sng" dirty="0"/>
          </a:p>
          <a:p>
            <a:endParaRPr lang="en-US" sz="16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21</a:t>
            </a:fld>
            <a:endParaRPr lang="en-US" dirty="0"/>
          </a:p>
        </p:txBody>
      </p:sp>
      <p:sp>
        <p:nvSpPr>
          <p:cNvPr id="8" name="TextBox 7"/>
          <p:cNvSpPr txBox="1"/>
          <p:nvPr/>
        </p:nvSpPr>
        <p:spPr>
          <a:xfrm>
            <a:off x="2133600" y="4876800"/>
            <a:ext cx="184731" cy="369332"/>
          </a:xfrm>
          <a:prstGeom prst="rect">
            <a:avLst/>
          </a:prstGeom>
          <a:noFill/>
        </p:spPr>
        <p:txBody>
          <a:bodyPr wrap="none" rtlCol="0">
            <a:spAutoFit/>
          </a:bodyPr>
          <a:lstStyle/>
          <a:p>
            <a:endParaRPr lang="en-US" dirty="0"/>
          </a:p>
        </p:txBody>
      </p:sp>
      <p:sp>
        <p:nvSpPr>
          <p:cNvPr id="9"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10" name="Object 9"/>
          <p:cNvGraphicFramePr>
            <a:graphicFrameLocks noChangeAspect="1"/>
          </p:cNvGraphicFramePr>
          <p:nvPr>
            <p:extLst>
              <p:ext uri="{D42A27DB-BD31-4B8C-83A1-F6EECF244321}">
                <p14:modId xmlns:p14="http://schemas.microsoft.com/office/powerpoint/2010/main" val="1386671304"/>
              </p:ext>
            </p:extLst>
          </p:nvPr>
        </p:nvGraphicFramePr>
        <p:xfrm>
          <a:off x="76200" y="3012184"/>
          <a:ext cx="3154680" cy="2362200"/>
        </p:xfrm>
        <a:graphic>
          <a:graphicData uri="http://schemas.openxmlformats.org/presentationml/2006/ole">
            <mc:AlternateContent xmlns:mc="http://schemas.openxmlformats.org/markup-compatibility/2006">
              <mc:Choice xmlns:v="urn:schemas-microsoft-com:vml" Requires="v">
                <p:oleObj r:id="rId2" imgW="5734074" imgH="4276782" progId="Visio.Drawing.15">
                  <p:embed/>
                </p:oleObj>
              </mc:Choice>
              <mc:Fallback>
                <p:oleObj r:id="rId2" imgW="5734074" imgH="4276782" progId="Visio.Drawing.15">
                  <p:embed/>
                  <p:pic>
                    <p:nvPicPr>
                      <p:cNvPr id="10" name="Object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3012184"/>
                        <a:ext cx="3154680" cy="2362200"/>
                      </a:xfrm>
                      <a:prstGeom prst="rect">
                        <a:avLst/>
                      </a:prstGeom>
                      <a:noFill/>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1748829764"/>
              </p:ext>
            </p:extLst>
          </p:nvPr>
        </p:nvGraphicFramePr>
        <p:xfrm>
          <a:off x="3124200" y="3201253"/>
          <a:ext cx="2590800" cy="2534170"/>
        </p:xfrm>
        <a:graphic>
          <a:graphicData uri="http://schemas.openxmlformats.org/presentationml/2006/ole">
            <mc:AlternateContent xmlns:mc="http://schemas.openxmlformats.org/markup-compatibility/2006">
              <mc:Choice xmlns:v="urn:schemas-microsoft-com:vml" Requires="v">
                <p:oleObj r:id="rId4" imgW="1276326" imgH="1247875" progId="Visio.Drawing.15">
                  <p:embed/>
                </p:oleObj>
              </mc:Choice>
              <mc:Fallback>
                <p:oleObj r:id="rId4" imgW="1276326" imgH="1247875" progId="Visio.Drawing.15">
                  <p:embed/>
                  <p:pic>
                    <p:nvPicPr>
                      <p:cNvPr id="11" name="Object 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24200" y="3201253"/>
                        <a:ext cx="2590800" cy="2534170"/>
                      </a:xfrm>
                      <a:prstGeom prst="rect">
                        <a:avLst/>
                      </a:prstGeom>
                      <a:noFill/>
                    </p:spPr>
                  </p:pic>
                </p:oleObj>
              </mc:Fallback>
            </mc:AlternateContent>
          </a:graphicData>
        </a:graphic>
      </p:graphicFrame>
      <p:pic>
        <p:nvPicPr>
          <p:cNvPr id="6" name="Picture 5"/>
          <p:cNvPicPr>
            <a:picLocks noChangeAspect="1"/>
          </p:cNvPicPr>
          <p:nvPr/>
        </p:nvPicPr>
        <p:blipFill rotWithShape="1">
          <a:blip r:embed="rId6"/>
          <a:srcRect l="549" t="4754" r="61458" b="22619"/>
          <a:stretch/>
        </p:blipFill>
        <p:spPr>
          <a:xfrm>
            <a:off x="5935055" y="3201253"/>
            <a:ext cx="2534170" cy="2534170"/>
          </a:xfrm>
          <a:prstGeom prst="rect">
            <a:avLst/>
          </a:prstGeom>
          <a:ln w="15875">
            <a:noFill/>
          </a:ln>
        </p:spPr>
      </p:pic>
    </p:spTree>
    <p:extLst>
      <p:ext uri="{BB962C8B-B14F-4D97-AF65-F5344CB8AC3E}">
        <p14:creationId xmlns:p14="http://schemas.microsoft.com/office/powerpoint/2010/main" val="128912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Lab#8</a:t>
            </a:r>
          </a:p>
        </p:txBody>
      </p:sp>
      <p:sp>
        <p:nvSpPr>
          <p:cNvPr id="3" name="Content Placeholder 2"/>
          <p:cNvSpPr>
            <a:spLocks noGrp="1"/>
          </p:cNvSpPr>
          <p:nvPr>
            <p:ph idx="1"/>
          </p:nvPr>
        </p:nvSpPr>
        <p:spPr/>
        <p:txBody>
          <a:bodyPr>
            <a:normAutofit/>
          </a:bodyPr>
          <a:lstStyle/>
          <a:p>
            <a:pPr marL="0" indent="0">
              <a:buNone/>
            </a:pPr>
            <a:r>
              <a:rPr lang="en-US" sz="1600" b="1" dirty="0"/>
              <a:t>Part2: ESP866 Firmware Update</a:t>
            </a:r>
          </a:p>
          <a:p>
            <a:pPr marL="0" indent="0">
              <a:buNone/>
            </a:pPr>
            <a:endParaRPr lang="en-US" sz="1600" dirty="0"/>
          </a:p>
          <a:p>
            <a:pPr marL="0" indent="0">
              <a:buNone/>
            </a:pPr>
            <a:r>
              <a:rPr lang="en-US" sz="1600" dirty="0"/>
              <a:t>Follow the instructions presented in this lecture.  You will need to download files from Canvas and connect the ESP8266 to the FTDI board you used in the “Build You Own Arduino” kit.</a:t>
            </a:r>
          </a:p>
          <a:p>
            <a:pPr marL="0" indent="0">
              <a:buNone/>
            </a:pPr>
            <a:endParaRPr lang="en-US" sz="1600" b="1" dirty="0"/>
          </a:p>
          <a:p>
            <a:pPr marL="0" indent="0">
              <a:buNone/>
            </a:pPr>
            <a:endParaRPr lang="en-US" sz="1600" b="1" dirty="0"/>
          </a:p>
          <a:p>
            <a:pPr marL="0" indent="0">
              <a:buNone/>
            </a:pPr>
            <a:endParaRPr lang="en-US" sz="1600" b="1" dirty="0"/>
          </a:p>
          <a:p>
            <a:pPr marL="0" indent="0">
              <a:buNone/>
            </a:pPr>
            <a:endParaRPr lang="en-US" sz="1600" b="1" dirty="0"/>
          </a:p>
          <a:p>
            <a:pPr marL="0" indent="0">
              <a:buNone/>
            </a:pPr>
            <a:endParaRPr lang="en-US" sz="1600" b="1" dirty="0"/>
          </a:p>
          <a:p>
            <a:pPr marL="0" indent="0">
              <a:buNone/>
            </a:pPr>
            <a:endParaRPr lang="en-US" sz="1600" b="1" dirty="0"/>
          </a:p>
          <a:p>
            <a:pPr marL="0" indent="0">
              <a:buNone/>
            </a:pPr>
            <a:endParaRPr lang="en-US" sz="1600" b="1" dirty="0"/>
          </a:p>
          <a:p>
            <a:pPr marL="0" indent="0">
              <a:buNone/>
            </a:pPr>
            <a:endParaRPr lang="en-US" sz="1600" b="1" dirty="0"/>
          </a:p>
          <a:p>
            <a:pPr marL="0" indent="0">
              <a:buNone/>
            </a:pPr>
            <a:endParaRPr lang="en-US" sz="1600" b="1" dirty="0"/>
          </a:p>
          <a:p>
            <a:pPr marL="0" indent="0">
              <a:buNone/>
            </a:pPr>
            <a:endParaRPr lang="en-US" sz="1600" b="1" dirty="0"/>
          </a:p>
          <a:p>
            <a:pPr marL="0" indent="0">
              <a:buNone/>
            </a:pPr>
            <a:r>
              <a:rPr lang="en-US" sz="1600" dirty="0"/>
              <a:t>Verify that you have the correct firmware loaded on the ESP8266 before you proceed.</a:t>
            </a:r>
          </a:p>
          <a:p>
            <a:pPr marL="0" indent="0">
              <a:buNone/>
            </a:pPr>
            <a:endParaRPr lang="en-US" sz="16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22</a:t>
            </a:fld>
            <a:endParaRPr lang="en-US" dirty="0"/>
          </a:p>
        </p:txBody>
      </p:sp>
      <p:pic>
        <p:nvPicPr>
          <p:cNvPr id="6" name="Picture 5"/>
          <p:cNvPicPr>
            <a:picLocks noChangeAspect="1"/>
          </p:cNvPicPr>
          <p:nvPr/>
        </p:nvPicPr>
        <p:blipFill>
          <a:blip r:embed="rId2"/>
          <a:stretch>
            <a:fillRect/>
          </a:stretch>
        </p:blipFill>
        <p:spPr>
          <a:xfrm>
            <a:off x="4267200" y="2217972"/>
            <a:ext cx="3984274" cy="2680818"/>
          </a:xfrm>
          <a:prstGeom prst="rect">
            <a:avLst/>
          </a:prstGeom>
        </p:spPr>
      </p:pic>
      <p:pic>
        <p:nvPicPr>
          <p:cNvPr id="7" name="Picture 6"/>
          <p:cNvPicPr>
            <a:picLocks noChangeAspect="1"/>
          </p:cNvPicPr>
          <p:nvPr/>
        </p:nvPicPr>
        <p:blipFill rotWithShape="1">
          <a:blip r:embed="rId3"/>
          <a:srcRect l="549" t="4754" r="61458" b="22619"/>
          <a:stretch/>
        </p:blipFill>
        <p:spPr>
          <a:xfrm>
            <a:off x="1295400" y="2286000"/>
            <a:ext cx="2819400" cy="2819400"/>
          </a:xfrm>
          <a:prstGeom prst="rect">
            <a:avLst/>
          </a:prstGeom>
          <a:ln w="15875">
            <a:noFill/>
          </a:ln>
        </p:spPr>
      </p:pic>
    </p:spTree>
    <p:extLst>
      <p:ext uri="{BB962C8B-B14F-4D97-AF65-F5344CB8AC3E}">
        <p14:creationId xmlns:p14="http://schemas.microsoft.com/office/powerpoint/2010/main" val="24504597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Lab#8</a:t>
            </a:r>
          </a:p>
        </p:txBody>
      </p:sp>
      <p:sp>
        <p:nvSpPr>
          <p:cNvPr id="3" name="Content Placeholder 2"/>
          <p:cNvSpPr>
            <a:spLocks noGrp="1"/>
          </p:cNvSpPr>
          <p:nvPr>
            <p:ph idx="1"/>
          </p:nvPr>
        </p:nvSpPr>
        <p:spPr/>
        <p:txBody>
          <a:bodyPr>
            <a:noAutofit/>
          </a:bodyPr>
          <a:lstStyle/>
          <a:p>
            <a:pPr marL="0" indent="0">
              <a:buNone/>
            </a:pPr>
            <a:r>
              <a:rPr lang="en-US" sz="1600" b="1" dirty="0"/>
              <a:t>Part3: Arduino Sketch for </a:t>
            </a:r>
            <a:r>
              <a:rPr lang="en-US" sz="1600" b="1" dirty="0" err="1"/>
              <a:t>WiFi</a:t>
            </a:r>
            <a:r>
              <a:rPr lang="en-US" sz="1600" b="1" dirty="0"/>
              <a:t> Server</a:t>
            </a:r>
          </a:p>
          <a:p>
            <a:pPr marL="0" indent="0">
              <a:buNone/>
            </a:pPr>
            <a:r>
              <a:rPr lang="en-US" sz="1600" dirty="0"/>
              <a:t> The following figure shows the complete circuit you need to build for this part of the lab.</a:t>
            </a:r>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r>
              <a:rPr lang="en-US" sz="1600" dirty="0"/>
              <a:t>For this part of the lab you can use the </a:t>
            </a:r>
            <a:r>
              <a:rPr lang="en-US" sz="1600" dirty="0" err="1"/>
              <a:t>WiFi.ino</a:t>
            </a:r>
            <a:r>
              <a:rPr lang="en-US" sz="1600" dirty="0"/>
              <a:t> sketch included in the Canvas folder.</a:t>
            </a:r>
          </a:p>
          <a:p>
            <a:pPr marL="0" indent="0">
              <a:buNone/>
            </a:pPr>
            <a:r>
              <a:rPr lang="en-US" sz="1600" dirty="0"/>
              <a:t>Note, you will need to change the code on line 49 to your wireless network SSID and Password.</a:t>
            </a:r>
          </a:p>
          <a:p>
            <a:pPr marL="0" indent="0">
              <a:buNone/>
            </a:pPr>
            <a:r>
              <a:rPr lang="en-US" sz="1600" dirty="0"/>
              <a:t>Also, this sketch uses microcontroller memory very inefficiently.  You will notice a message stating “Low memory available, stability problems may occur.”  This is normal and has not caused problems in any testing so far. </a:t>
            </a:r>
          </a:p>
          <a:p>
            <a:pPr marL="0" indent="0">
              <a:buNone/>
            </a:pPr>
            <a:endParaRPr lang="en-US" sz="1600" dirty="0"/>
          </a:p>
          <a:p>
            <a:pPr marL="0" indent="0">
              <a:buNone/>
            </a:pPr>
            <a:endParaRPr lang="en-US" sz="1600" dirty="0"/>
          </a:p>
          <a:p>
            <a:endParaRPr lang="en-US" sz="16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23</a:t>
            </a:fld>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604319"/>
            <a:ext cx="6705600" cy="27851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898967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Lab#8</a:t>
            </a:r>
          </a:p>
        </p:txBody>
      </p:sp>
      <p:sp>
        <p:nvSpPr>
          <p:cNvPr id="3" name="Content Placeholder 2"/>
          <p:cNvSpPr>
            <a:spLocks noGrp="1"/>
          </p:cNvSpPr>
          <p:nvPr>
            <p:ph idx="1"/>
          </p:nvPr>
        </p:nvSpPr>
        <p:spPr>
          <a:xfrm>
            <a:off x="457200" y="990600"/>
            <a:ext cx="8229600" cy="5486400"/>
          </a:xfrm>
        </p:spPr>
        <p:txBody>
          <a:bodyPr>
            <a:normAutofit/>
          </a:bodyPr>
          <a:lstStyle/>
          <a:p>
            <a:pPr marL="0" indent="0">
              <a:buNone/>
            </a:pPr>
            <a:r>
              <a:rPr lang="en-US" sz="1600" dirty="0"/>
              <a:t>Open the Serial Monitor and set the baud rate for 9600.  When you have everything connected properly, you should see the following output:</a:t>
            </a:r>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endParaRPr lang="en-US" sz="1600" dirty="0"/>
          </a:p>
          <a:p>
            <a:pPr marL="0" indent="0">
              <a:buNone/>
            </a:pPr>
            <a:r>
              <a:rPr lang="en-US" sz="1600" dirty="0"/>
              <a:t>The wireless network must be running DHCP in order to assign the Wi-Fi module an IP address.  In this example, the IP address that was assigned is 192.168.1.102.  This example uses a wireless router with SSID=</a:t>
            </a:r>
            <a:r>
              <a:rPr lang="en-US" sz="1600" dirty="0" err="1"/>
              <a:t>OITGuest</a:t>
            </a:r>
            <a:r>
              <a:rPr lang="en-US" sz="1600" dirty="0"/>
              <a:t> and Password=DEADBEEF.</a:t>
            </a:r>
          </a:p>
          <a:p>
            <a:pPr marL="0" indent="0">
              <a:buNone/>
            </a:pPr>
            <a:endParaRPr lang="en-US" sz="1600" dirty="0"/>
          </a:p>
          <a:p>
            <a:pPr marL="0" indent="0">
              <a:buNone/>
            </a:pPr>
            <a:endParaRPr lang="en-US" sz="1600" dirty="0"/>
          </a:p>
          <a:p>
            <a:endParaRPr lang="en-US" sz="16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24</a:t>
            </a:fld>
            <a:endParaRPr lang="en-US" dirty="0"/>
          </a:p>
        </p:txBody>
      </p:sp>
      <p:pic>
        <p:nvPicPr>
          <p:cNvPr id="5122"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2553" y="1616715"/>
            <a:ext cx="2894647" cy="3507799"/>
          </a:xfrm>
          <a:prstGeom prst="rect">
            <a:avLst/>
          </a:prstGeom>
          <a:noFill/>
          <a:extLst>
            <a:ext uri="{909E8E84-426E-40DD-AFC4-6F175D3DCCD1}">
              <a14:hiddenFill xmlns:a14="http://schemas.microsoft.com/office/drawing/2010/main">
                <a:solidFill>
                  <a:srgbClr val="FFFFFF"/>
                </a:solidFill>
              </a14:hiddenFill>
            </a:ext>
          </a:extLst>
        </p:spPr>
      </p:pic>
      <p:pic>
        <p:nvPicPr>
          <p:cNvPr id="512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1612906"/>
            <a:ext cx="2895600" cy="3508954"/>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8" name="Rectangle 4"/>
          <p:cNvSpPr>
            <a:spLocks noChangeArrowheads="1"/>
          </p:cNvSpPr>
          <p:nvPr/>
        </p:nvSpPr>
        <p:spPr bwMode="auto">
          <a:xfrm>
            <a:off x="0" y="28003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1100" b="0" i="0" u="none" strike="noStrike" cap="none" normalizeH="0" baseline="0">
                <a:ln>
                  <a:noFill/>
                </a:ln>
                <a:solidFill>
                  <a:schemeClr val="tx1"/>
                </a:solidFill>
                <a:effectLst/>
                <a:latin typeface="Calibri" pitchFamily="34" charset="0"/>
                <a:ea typeface="Calibri" pitchFamily="34" charset="0"/>
                <a:cs typeface="Times New Roman" pitchFamily="18" charset="0"/>
              </a:rPr>
              <a:t> </a:t>
            </a:r>
            <a:endParaRPr kumimoji="0" lang="en-US" altLang="en-US" sz="1800" b="0" i="0" u="none" strike="noStrike" cap="none" normalizeH="0" baseline="0">
              <a:ln>
                <a:noFill/>
              </a:ln>
              <a:solidFill>
                <a:schemeClr val="tx1"/>
              </a:solidFill>
              <a:effectLst/>
              <a:latin typeface="Arial" pitchFamily="34" charset="0"/>
              <a:cs typeface="Arial" pitchFamily="34" charset="0"/>
            </a:endParaRPr>
          </a:p>
        </p:txBody>
      </p:sp>
      <p:sp>
        <p:nvSpPr>
          <p:cNvPr id="9" name="Rectangle 5"/>
          <p:cNvSpPr>
            <a:spLocks noChangeArrowheads="1"/>
          </p:cNvSpPr>
          <p:nvPr/>
        </p:nvSpPr>
        <p:spPr bwMode="auto">
          <a:xfrm>
            <a:off x="0" y="51435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34041613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Lab#8</a:t>
            </a:r>
          </a:p>
        </p:txBody>
      </p:sp>
      <p:sp>
        <p:nvSpPr>
          <p:cNvPr id="3" name="Content Placeholder 2"/>
          <p:cNvSpPr>
            <a:spLocks noGrp="1"/>
          </p:cNvSpPr>
          <p:nvPr>
            <p:ph idx="1"/>
          </p:nvPr>
        </p:nvSpPr>
        <p:spPr/>
        <p:txBody>
          <a:bodyPr>
            <a:normAutofit/>
          </a:bodyPr>
          <a:lstStyle/>
          <a:p>
            <a:pPr marL="0" indent="0">
              <a:buNone/>
            </a:pPr>
            <a:r>
              <a:rPr lang="en-US" sz="1600" dirty="0"/>
              <a:t>At this point, the microcontroller is waiting for a client to connect and request a webpage.</a:t>
            </a:r>
          </a:p>
          <a:p>
            <a:pPr marL="0" indent="0">
              <a:buNone/>
            </a:pPr>
            <a:endParaRPr lang="en-US" sz="1600" dirty="0"/>
          </a:p>
          <a:p>
            <a:pPr marL="0" indent="0">
              <a:buNone/>
            </a:pPr>
            <a:r>
              <a:rPr lang="en-US" sz="1600" dirty="0"/>
              <a:t>Use a PC or your cell phone to connect to your wireless network and open a browser to IP address 192.168.1.102.  You should see the microcontroller send status information to the serial port as soon as the browser requests the webpage.</a:t>
            </a:r>
          </a:p>
          <a:p>
            <a:pPr marL="0" indent="0">
              <a:buNone/>
            </a:pPr>
            <a:endParaRPr lang="en-US" sz="16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25</a:t>
            </a:fld>
            <a:endParaRPr lang="en-US" dirty="0"/>
          </a:p>
        </p:txBody>
      </p:sp>
      <p:pic>
        <p:nvPicPr>
          <p:cNvPr id="7" name="Picture 6"/>
          <p:cNvPicPr/>
          <p:nvPr/>
        </p:nvPicPr>
        <p:blipFill>
          <a:blip r:embed="rId2"/>
          <a:stretch>
            <a:fillRect/>
          </a:stretch>
        </p:blipFill>
        <p:spPr>
          <a:xfrm>
            <a:off x="2971800" y="2563971"/>
            <a:ext cx="3200400" cy="3677286"/>
          </a:xfrm>
          <a:prstGeom prst="rect">
            <a:avLst/>
          </a:prstGeom>
        </p:spPr>
      </p:pic>
    </p:spTree>
    <p:extLst>
      <p:ext uri="{BB962C8B-B14F-4D97-AF65-F5344CB8AC3E}">
        <p14:creationId xmlns:p14="http://schemas.microsoft.com/office/powerpoint/2010/main" val="28511604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Lab#8</a:t>
            </a:r>
          </a:p>
        </p:txBody>
      </p:sp>
      <p:sp>
        <p:nvSpPr>
          <p:cNvPr id="3" name="Content Placeholder 2"/>
          <p:cNvSpPr>
            <a:spLocks noGrp="1"/>
          </p:cNvSpPr>
          <p:nvPr>
            <p:ph idx="1"/>
          </p:nvPr>
        </p:nvSpPr>
        <p:spPr>
          <a:xfrm>
            <a:off x="457200" y="990600"/>
            <a:ext cx="8229600" cy="5135563"/>
          </a:xfrm>
        </p:spPr>
        <p:txBody>
          <a:bodyPr>
            <a:normAutofit/>
          </a:bodyPr>
          <a:lstStyle/>
          <a:p>
            <a:pPr marL="0" indent="0">
              <a:buNone/>
            </a:pPr>
            <a:r>
              <a:rPr lang="en-US" sz="1600" dirty="0"/>
              <a:t>The webpage displayed in the browser should look like:</a:t>
            </a:r>
          </a:p>
          <a:p>
            <a:pPr marL="0" indent="0">
              <a:buNone/>
            </a:pPr>
            <a:endParaRPr lang="en-US" sz="1600" dirty="0"/>
          </a:p>
          <a:p>
            <a:pPr marL="0" indent="0">
              <a:buNone/>
            </a:pPr>
            <a:r>
              <a:rPr lang="en-US" sz="1600" dirty="0"/>
              <a:t>Enter your name in the text entry box and click submit.  The microcontroller should generate a new webpage, display your name (text you entered), and the number of times the webpage has been requested.  The output will look similar to the following figure.</a:t>
            </a:r>
          </a:p>
          <a:p>
            <a:pPr marL="0" indent="0">
              <a:buNone/>
            </a:pPr>
            <a:endParaRPr lang="en-US" sz="1600" dirty="0"/>
          </a:p>
          <a:p>
            <a:pPr marL="0" indent="0">
              <a:buNone/>
            </a:pPr>
            <a:endParaRPr lang="en-US" sz="1600" dirty="0"/>
          </a:p>
          <a:p>
            <a:pPr marL="0" indent="0">
              <a:buNone/>
            </a:pPr>
            <a:endParaRPr lang="en-US" sz="16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26</a:t>
            </a:fld>
            <a:endParaRPr lang="en-US" dirty="0"/>
          </a:p>
        </p:txBody>
      </p:sp>
      <p:pic>
        <p:nvPicPr>
          <p:cNvPr id="6" name="Picture 5"/>
          <p:cNvPicPr/>
          <p:nvPr/>
        </p:nvPicPr>
        <p:blipFill>
          <a:blip r:embed="rId2"/>
          <a:stretch>
            <a:fillRect/>
          </a:stretch>
        </p:blipFill>
        <p:spPr>
          <a:xfrm>
            <a:off x="914400" y="2438395"/>
            <a:ext cx="2590800" cy="3763963"/>
          </a:xfrm>
          <a:prstGeom prst="rect">
            <a:avLst/>
          </a:prstGeom>
        </p:spPr>
      </p:pic>
      <p:pic>
        <p:nvPicPr>
          <p:cNvPr id="7" name="Picture 6"/>
          <p:cNvPicPr/>
          <p:nvPr/>
        </p:nvPicPr>
        <p:blipFill>
          <a:blip r:embed="rId3"/>
          <a:stretch>
            <a:fillRect/>
          </a:stretch>
        </p:blipFill>
        <p:spPr>
          <a:xfrm>
            <a:off x="5257800" y="2438396"/>
            <a:ext cx="2590800" cy="3763963"/>
          </a:xfrm>
          <a:prstGeom prst="rect">
            <a:avLst/>
          </a:prstGeom>
        </p:spPr>
      </p:pic>
      <p:sp>
        <p:nvSpPr>
          <p:cNvPr id="8" name="TextBox 7"/>
          <p:cNvSpPr txBox="1"/>
          <p:nvPr/>
        </p:nvSpPr>
        <p:spPr>
          <a:xfrm>
            <a:off x="3649760" y="3558381"/>
            <a:ext cx="1417760" cy="1015663"/>
          </a:xfrm>
          <a:prstGeom prst="rect">
            <a:avLst/>
          </a:prstGeom>
          <a:noFill/>
        </p:spPr>
        <p:txBody>
          <a:bodyPr wrap="none" rtlCol="0">
            <a:spAutoFit/>
          </a:bodyPr>
          <a:lstStyle/>
          <a:p>
            <a:r>
              <a:rPr lang="en-US" sz="1200" dirty="0">
                <a:solidFill>
                  <a:srgbClr val="FF0000"/>
                </a:solidFill>
              </a:rPr>
              <a:t>Enter your name, </a:t>
            </a:r>
          </a:p>
          <a:p>
            <a:r>
              <a:rPr lang="en-US" sz="1200" dirty="0">
                <a:solidFill>
                  <a:srgbClr val="FF0000"/>
                </a:solidFill>
              </a:rPr>
              <a:t>click submit, and a </a:t>
            </a:r>
          </a:p>
          <a:p>
            <a:r>
              <a:rPr lang="en-US" sz="1200" dirty="0">
                <a:solidFill>
                  <a:srgbClr val="FF0000"/>
                </a:solidFill>
              </a:rPr>
              <a:t>new webpage is </a:t>
            </a:r>
          </a:p>
          <a:p>
            <a:r>
              <a:rPr lang="en-US" sz="1200" dirty="0">
                <a:solidFill>
                  <a:srgbClr val="FF0000"/>
                </a:solidFill>
              </a:rPr>
              <a:t>generated and sent</a:t>
            </a:r>
          </a:p>
          <a:p>
            <a:r>
              <a:rPr lang="en-US" sz="1200" dirty="0">
                <a:solidFill>
                  <a:srgbClr val="FF0000"/>
                </a:solidFill>
              </a:rPr>
              <a:t>To your browser.</a:t>
            </a:r>
          </a:p>
        </p:txBody>
      </p:sp>
      <p:cxnSp>
        <p:nvCxnSpPr>
          <p:cNvPr id="10" name="Straight Arrow Connector 9"/>
          <p:cNvCxnSpPr/>
          <p:nvPr/>
        </p:nvCxnSpPr>
        <p:spPr>
          <a:xfrm flipH="1">
            <a:off x="1676400" y="3733800"/>
            <a:ext cx="1905000" cy="58657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4876800" y="4185247"/>
            <a:ext cx="381000" cy="26382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022445" y="228600"/>
            <a:ext cx="2191754" cy="646331"/>
          </a:xfrm>
          <a:prstGeom prst="rect">
            <a:avLst/>
          </a:prstGeom>
          <a:noFill/>
        </p:spPr>
        <p:txBody>
          <a:bodyPr wrap="none" rtlCol="0">
            <a:spAutoFit/>
          </a:bodyPr>
          <a:lstStyle/>
          <a:p>
            <a:r>
              <a:rPr lang="en-US" sz="1200">
                <a:solidFill>
                  <a:srgbClr val="FF0000"/>
                </a:solidFill>
              </a:rPr>
              <a:t>A video titled </a:t>
            </a:r>
            <a:r>
              <a:rPr lang="en-US" sz="1200" b="1">
                <a:solidFill>
                  <a:srgbClr val="FF0000"/>
                </a:solidFill>
              </a:rPr>
              <a:t>ESP8266</a:t>
            </a:r>
            <a:r>
              <a:rPr lang="en-US" sz="1200">
                <a:solidFill>
                  <a:srgbClr val="FF0000"/>
                </a:solidFill>
              </a:rPr>
              <a:t> has been</a:t>
            </a:r>
          </a:p>
          <a:p>
            <a:r>
              <a:rPr lang="en-US" sz="1200">
                <a:solidFill>
                  <a:srgbClr val="FF0000"/>
                </a:solidFill>
              </a:rPr>
              <a:t>uploaded to Canvas to help you</a:t>
            </a:r>
          </a:p>
          <a:p>
            <a:r>
              <a:rPr lang="en-US" sz="1200">
                <a:solidFill>
                  <a:srgbClr val="FF0000"/>
                </a:solidFill>
              </a:rPr>
              <a:t>with this lab.</a:t>
            </a:r>
            <a:endParaRPr lang="en-US" sz="1200" dirty="0">
              <a:solidFill>
                <a:srgbClr val="FF0000"/>
              </a:solidFill>
            </a:endParaRPr>
          </a:p>
        </p:txBody>
      </p:sp>
    </p:spTree>
    <p:extLst>
      <p:ext uri="{BB962C8B-B14F-4D97-AF65-F5344CB8AC3E}">
        <p14:creationId xmlns:p14="http://schemas.microsoft.com/office/powerpoint/2010/main" val="34723687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Microcontrollers Everywhere!</a:t>
            </a:r>
          </a:p>
        </p:txBody>
      </p:sp>
      <p:sp>
        <p:nvSpPr>
          <p:cNvPr id="3" name="Content Placeholder 2"/>
          <p:cNvSpPr>
            <a:spLocks noGrp="1"/>
          </p:cNvSpPr>
          <p:nvPr>
            <p:ph idx="1"/>
          </p:nvPr>
        </p:nvSpPr>
        <p:spPr>
          <a:xfrm>
            <a:off x="457200" y="990600"/>
            <a:ext cx="8229600" cy="5135563"/>
          </a:xfrm>
        </p:spPr>
        <p:txBody>
          <a:bodyPr>
            <a:normAutofit/>
          </a:bodyPr>
          <a:lstStyle/>
          <a:p>
            <a:pPr marL="0" indent="0">
              <a:buNone/>
            </a:pPr>
            <a:r>
              <a:rPr lang="en-US" sz="2000" dirty="0"/>
              <a:t>We have already discussed the fact that every IR remote has a microcontroller inside.  Three years ago, we had IEEE Tech Teardown.  All the participants performed experiments with Microwave ovens.  They we tore them apart to find out how they are made.  There is a microcontroller inside!</a:t>
            </a:r>
          </a:p>
          <a:p>
            <a:pPr marL="0" indent="0">
              <a:buNone/>
            </a:pPr>
            <a:endParaRPr lang="en-US" sz="20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3</a:t>
            </a:fld>
            <a:endParaRPr lang="en-US" dirty="0"/>
          </a:p>
        </p:txBody>
      </p:sp>
      <p:pic>
        <p:nvPicPr>
          <p:cNvPr id="5125" name="Picture 5" descr="Image result for IEE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26101" y="5460641"/>
            <a:ext cx="3063418" cy="993058"/>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E:\Google_Drive\20171118_133115.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3334" y="2667000"/>
            <a:ext cx="4986865" cy="2805112"/>
          </a:xfrm>
          <a:prstGeom prst="rect">
            <a:avLst/>
          </a:prstGeom>
          <a:noFill/>
          <a:extLst>
            <a:ext uri="{909E8E84-426E-40DD-AFC4-6F175D3DCCD1}">
              <a14:hiddenFill xmlns:a14="http://schemas.microsoft.com/office/drawing/2010/main">
                <a:solidFill>
                  <a:srgbClr val="FFFFFF"/>
                </a:solidFill>
              </a14:hiddenFill>
            </a:ext>
          </a:extLst>
        </p:spPr>
      </p:pic>
      <p:pic>
        <p:nvPicPr>
          <p:cNvPr id="5127" name="Picture 7" descr="E:\Google_Drive\20171121_114205.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62600" y="3501468"/>
            <a:ext cx="3482975" cy="1959173"/>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Arrow Connector 10"/>
          <p:cNvCxnSpPr/>
          <p:nvPr/>
        </p:nvCxnSpPr>
        <p:spPr>
          <a:xfrm>
            <a:off x="7304087" y="2971800"/>
            <a:ext cx="1022350" cy="114300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6089376" y="2565399"/>
            <a:ext cx="2136867" cy="369332"/>
          </a:xfrm>
          <a:prstGeom prst="rect">
            <a:avLst/>
          </a:prstGeom>
          <a:noFill/>
        </p:spPr>
        <p:txBody>
          <a:bodyPr wrap="none" rtlCol="0">
            <a:spAutoFit/>
          </a:bodyPr>
          <a:lstStyle/>
          <a:p>
            <a:r>
              <a:rPr lang="en-US">
                <a:solidFill>
                  <a:srgbClr val="FF0000"/>
                </a:solidFill>
              </a:rPr>
              <a:t>4-bit Microcontroller</a:t>
            </a:r>
          </a:p>
        </p:txBody>
      </p:sp>
    </p:spTree>
    <p:extLst>
      <p:ext uri="{BB962C8B-B14F-4D97-AF65-F5344CB8AC3E}">
        <p14:creationId xmlns:p14="http://schemas.microsoft.com/office/powerpoint/2010/main" val="3437432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Microcontrollers Everywhere!</a:t>
            </a:r>
          </a:p>
        </p:txBody>
      </p:sp>
      <p:sp>
        <p:nvSpPr>
          <p:cNvPr id="3" name="Content Placeholder 2"/>
          <p:cNvSpPr>
            <a:spLocks noGrp="1"/>
          </p:cNvSpPr>
          <p:nvPr>
            <p:ph idx="1"/>
          </p:nvPr>
        </p:nvSpPr>
        <p:spPr/>
        <p:txBody>
          <a:bodyPr>
            <a:normAutofit/>
          </a:bodyPr>
          <a:lstStyle/>
          <a:p>
            <a:pPr marL="0" indent="0">
              <a:buNone/>
            </a:pPr>
            <a:r>
              <a:rPr lang="en-US" sz="2000"/>
              <a:t>Also, last year I was troubleshooting in a problem with my pellet smoker (getting ready for turkey day).  Here is a picture of the controller for a Traeger smoker.</a:t>
            </a:r>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4</a:t>
            </a:fld>
            <a:endParaRPr lang="en-US" dirty="0"/>
          </a:p>
        </p:txBody>
      </p:sp>
      <p:pic>
        <p:nvPicPr>
          <p:cNvPr id="6" name="Picture 2" descr="E:\Google_Drive\20171120_133032.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11403"/>
          <a:stretch/>
        </p:blipFill>
        <p:spPr bwMode="auto">
          <a:xfrm>
            <a:off x="4953000" y="2829163"/>
            <a:ext cx="3840480" cy="2438400"/>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p:cNvCxnSpPr/>
          <p:nvPr/>
        </p:nvCxnSpPr>
        <p:spPr>
          <a:xfrm>
            <a:off x="6873240" y="2590800"/>
            <a:ext cx="899160" cy="167640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10242" name="Picture 2" descr="E:\Google_Drive\20171120_133712.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9134" r="12535"/>
          <a:stretch/>
        </p:blipFill>
        <p:spPr bwMode="auto">
          <a:xfrm>
            <a:off x="304800" y="2438400"/>
            <a:ext cx="4483959" cy="321992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6050867" y="2221468"/>
            <a:ext cx="1644746" cy="369332"/>
          </a:xfrm>
          <a:prstGeom prst="rect">
            <a:avLst/>
          </a:prstGeom>
          <a:noFill/>
        </p:spPr>
        <p:txBody>
          <a:bodyPr wrap="none" rtlCol="0">
            <a:spAutoFit/>
          </a:bodyPr>
          <a:lstStyle/>
          <a:p>
            <a:r>
              <a:rPr lang="en-US">
                <a:solidFill>
                  <a:srgbClr val="FF0000"/>
                </a:solidFill>
              </a:rPr>
              <a:t>Microcontroller</a:t>
            </a:r>
          </a:p>
        </p:txBody>
      </p:sp>
    </p:spTree>
    <p:extLst>
      <p:ext uri="{BB962C8B-B14F-4D97-AF65-F5344CB8AC3E}">
        <p14:creationId xmlns:p14="http://schemas.microsoft.com/office/powerpoint/2010/main" val="3596073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Schedule/Labs</a:t>
            </a:r>
          </a:p>
        </p:txBody>
      </p:sp>
      <p:sp>
        <p:nvSpPr>
          <p:cNvPr id="3" name="Content Placeholder 2"/>
          <p:cNvSpPr>
            <a:spLocks noGrp="1"/>
          </p:cNvSpPr>
          <p:nvPr>
            <p:ph idx="1"/>
          </p:nvPr>
        </p:nvSpPr>
        <p:spPr/>
        <p:txBody>
          <a:bodyPr>
            <a:normAutofit/>
          </a:bodyPr>
          <a:lstStyle/>
          <a:p>
            <a:endParaRPr lang="en-US" sz="2000" dirty="0"/>
          </a:p>
          <a:p>
            <a:endParaRPr lang="en-US" sz="2000" dirty="0"/>
          </a:p>
          <a:p>
            <a:endParaRPr lang="en-US" sz="2000" dirty="0"/>
          </a:p>
          <a:p>
            <a:endParaRPr lang="en-US" sz="2000" dirty="0"/>
          </a:p>
          <a:p>
            <a:r>
              <a:rPr lang="en-US" sz="2000" dirty="0"/>
              <a:t>Lab#7</a:t>
            </a:r>
          </a:p>
          <a:p>
            <a:pPr lvl="1"/>
            <a:r>
              <a:rPr lang="en-US" dirty="0"/>
              <a:t>Due by midnight</a:t>
            </a:r>
          </a:p>
          <a:p>
            <a:pPr lvl="1"/>
            <a:endParaRPr lang="en-US" dirty="0"/>
          </a:p>
          <a:p>
            <a:r>
              <a:rPr lang="en-US" sz="2000" dirty="0"/>
              <a:t>Lab#8 has been posted on Canvas</a:t>
            </a:r>
          </a:p>
          <a:p>
            <a:pPr lvl="1"/>
            <a:r>
              <a:rPr lang="en-US" dirty="0"/>
              <a:t>Due 12/14 by midnight</a:t>
            </a:r>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5</a:t>
            </a:fld>
            <a:endParaRPr lang="en-US" dirty="0"/>
          </a:p>
        </p:txBody>
      </p:sp>
      <p:pic>
        <p:nvPicPr>
          <p:cNvPr id="6" name="Picture 5">
            <a:extLst>
              <a:ext uri="{FF2B5EF4-FFF2-40B4-BE49-F238E27FC236}">
                <a16:creationId xmlns:a16="http://schemas.microsoft.com/office/drawing/2014/main" id="{E8E6CB14-0D95-428D-9181-EFF9DB607F32}"/>
              </a:ext>
            </a:extLst>
          </p:cNvPr>
          <p:cNvPicPr>
            <a:picLocks noChangeAspect="1"/>
          </p:cNvPicPr>
          <p:nvPr/>
        </p:nvPicPr>
        <p:blipFill>
          <a:blip r:embed="rId2"/>
          <a:stretch>
            <a:fillRect/>
          </a:stretch>
        </p:blipFill>
        <p:spPr>
          <a:xfrm>
            <a:off x="261257" y="1349375"/>
            <a:ext cx="8621486" cy="838200"/>
          </a:xfrm>
          <a:prstGeom prst="rect">
            <a:avLst/>
          </a:prstGeom>
        </p:spPr>
      </p:pic>
    </p:spTree>
    <p:extLst>
      <p:ext uri="{BB962C8B-B14F-4D97-AF65-F5344CB8AC3E}">
        <p14:creationId xmlns:p14="http://schemas.microsoft.com/office/powerpoint/2010/main" val="2081186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5000" y="990600"/>
            <a:ext cx="3154679" cy="2209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a:t>Wireless Connectivity</a:t>
            </a:r>
          </a:p>
        </p:txBody>
      </p:sp>
      <p:sp>
        <p:nvSpPr>
          <p:cNvPr id="3" name="Content Placeholder 2"/>
          <p:cNvSpPr>
            <a:spLocks noGrp="1"/>
          </p:cNvSpPr>
          <p:nvPr>
            <p:ph idx="1"/>
          </p:nvPr>
        </p:nvSpPr>
        <p:spPr/>
        <p:txBody>
          <a:bodyPr>
            <a:normAutofit lnSpcReduction="10000"/>
          </a:bodyPr>
          <a:lstStyle/>
          <a:p>
            <a:pPr marL="0" indent="0">
              <a:buNone/>
            </a:pPr>
            <a:r>
              <a:rPr lang="en-US" sz="1800"/>
              <a:t>Wi-Fi is short for Wireless Fidelity.</a:t>
            </a:r>
          </a:p>
          <a:p>
            <a:pPr marL="0" indent="0">
              <a:buNone/>
            </a:pPr>
            <a:endParaRPr lang="en-US" sz="1800"/>
          </a:p>
          <a:p>
            <a:pPr marL="0" indent="0">
              <a:buNone/>
            </a:pPr>
            <a:r>
              <a:rPr lang="en-US" sz="1800"/>
              <a:t>A wireless transmitter, or hub, is required; this device </a:t>
            </a:r>
          </a:p>
          <a:p>
            <a:pPr marL="0" indent="0">
              <a:buNone/>
            </a:pPr>
            <a:r>
              <a:rPr lang="en-US" sz="1800"/>
              <a:t>receives information from the internet via your home </a:t>
            </a:r>
          </a:p>
          <a:p>
            <a:pPr marL="0" indent="0">
              <a:buNone/>
            </a:pPr>
            <a:r>
              <a:rPr lang="en-US" sz="1800"/>
              <a:t>broadband connection.  This transmitter (often referred</a:t>
            </a:r>
          </a:p>
          <a:p>
            <a:pPr marL="0" indent="0">
              <a:buNone/>
            </a:pPr>
            <a:r>
              <a:rPr lang="en-US" sz="1800"/>
              <a:t>to as a Wireless Access Point, or WAP) then converts this</a:t>
            </a:r>
          </a:p>
          <a:p>
            <a:pPr marL="0" indent="0">
              <a:buNone/>
            </a:pPr>
            <a:r>
              <a:rPr lang="en-US" sz="1800"/>
              <a:t>information into radio waves and emits it, effectively creating a small, local area around itself, within which your devices can receive these radio signals if they are fitted with the correct kind of wireless adapter. </a:t>
            </a:r>
          </a:p>
          <a:p>
            <a:pPr marL="0" indent="0">
              <a:buNone/>
            </a:pPr>
            <a:endParaRPr lang="en-US" sz="1800"/>
          </a:p>
          <a:p>
            <a:pPr marL="0" indent="0">
              <a:buNone/>
            </a:pPr>
            <a:r>
              <a:rPr lang="en-US" sz="1800"/>
              <a:t>This area is often termed a Wireless Local Area Network, or WLAN for short. </a:t>
            </a:r>
          </a:p>
          <a:p>
            <a:pPr marL="0" indent="0">
              <a:buNone/>
            </a:pPr>
            <a:endParaRPr lang="en-US" sz="1800"/>
          </a:p>
          <a:p>
            <a:pPr marL="0" indent="0">
              <a:buNone/>
            </a:pPr>
            <a:r>
              <a:rPr lang="en-US" sz="1800"/>
              <a:t>The radio signals aren’t very strong, which is why the Wi-Fi signal doesn’t travel very far; it will travel far enough to cover throughout the average home and to the street directly outside, for example, but not much further. One wireless hub is usually enough to enable you to connect to the internet in any room in your home, though the signal will be stronger the nearer the hub you are.</a:t>
            </a:r>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6</a:t>
            </a:fld>
            <a:endParaRPr lang="en-US" dirty="0"/>
          </a:p>
        </p:txBody>
      </p:sp>
    </p:spTree>
    <p:extLst>
      <p:ext uri="{BB962C8B-B14F-4D97-AF65-F5344CB8AC3E}">
        <p14:creationId xmlns:p14="http://schemas.microsoft.com/office/powerpoint/2010/main" val="3333890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Wi-Fi Standards</a:t>
            </a:r>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7</a:t>
            </a:fld>
            <a:endParaRPr lang="en-US" dirty="0"/>
          </a:p>
        </p:txBody>
      </p:sp>
      <p:sp>
        <p:nvSpPr>
          <p:cNvPr id="6" name="Rectangle 5"/>
          <p:cNvSpPr/>
          <p:nvPr/>
        </p:nvSpPr>
        <p:spPr>
          <a:xfrm>
            <a:off x="6705600" y="5333048"/>
            <a:ext cx="2156554" cy="830997"/>
          </a:xfrm>
          <a:prstGeom prst="rect">
            <a:avLst/>
          </a:prstGeom>
        </p:spPr>
        <p:txBody>
          <a:bodyPr wrap="square">
            <a:spAutoFit/>
          </a:bodyPr>
          <a:lstStyle/>
          <a:p>
            <a:r>
              <a:rPr lang="en-US" sz="1200">
                <a:hlinkClick r:id="rId2"/>
              </a:rPr>
              <a:t>http://www.l-com.com/blog/post/2017/07/20/Standards-Showdown-80211-Standards-Side-by-Side.aspx</a:t>
            </a:r>
            <a:endParaRPr lang="en-US" sz="120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2868" y="953870"/>
            <a:ext cx="5387246" cy="5210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29995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76900" y="2873374"/>
            <a:ext cx="1752600" cy="1752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US"/>
              <a:t>Wi-Fi </a:t>
            </a:r>
            <a:r>
              <a:rPr lang="en-US" dirty="0"/>
              <a:t>Module ESP8266</a:t>
            </a:r>
          </a:p>
        </p:txBody>
      </p:sp>
      <p:sp>
        <p:nvSpPr>
          <p:cNvPr id="3" name="Content Placeholder 2"/>
          <p:cNvSpPr>
            <a:spLocks noGrp="1"/>
          </p:cNvSpPr>
          <p:nvPr>
            <p:ph idx="1"/>
          </p:nvPr>
        </p:nvSpPr>
        <p:spPr/>
        <p:txBody>
          <a:bodyPr>
            <a:normAutofit/>
          </a:bodyPr>
          <a:lstStyle/>
          <a:p>
            <a:r>
              <a:rPr lang="en-US" sz="1800" dirty="0"/>
              <a:t>The </a:t>
            </a:r>
            <a:r>
              <a:rPr lang="en-US" sz="1800"/>
              <a:t>ESP8266 Wi-Fi </a:t>
            </a:r>
            <a:r>
              <a:rPr lang="en-US" sz="1800" dirty="0"/>
              <a:t>Module is a self contained SOC with integrated TCP/IP protocol stack that can give any microcontroller access to your </a:t>
            </a:r>
            <a:r>
              <a:rPr lang="en-US" sz="1800" dirty="0" err="1"/>
              <a:t>WiFi</a:t>
            </a:r>
            <a:r>
              <a:rPr lang="en-US" sz="1800" dirty="0"/>
              <a:t> network. </a:t>
            </a:r>
          </a:p>
          <a:p>
            <a:r>
              <a:rPr lang="en-US" sz="1800" dirty="0"/>
              <a:t>The ESP8266 is capable of either hosting an application or offloading all Wi-Fi networking functions from another application processor</a:t>
            </a:r>
            <a:r>
              <a:rPr lang="en-US" sz="1800"/>
              <a:t>.  Each </a:t>
            </a:r>
            <a:r>
              <a:rPr lang="en-US" sz="1800" dirty="0"/>
              <a:t>ESP8266 module comes pre-programmed with an </a:t>
            </a:r>
            <a:r>
              <a:rPr lang="en-US" sz="1800" b="1" dirty="0"/>
              <a:t>AT command set firmware</a:t>
            </a:r>
            <a:r>
              <a:rPr lang="en-US" sz="1800" dirty="0"/>
              <a:t>, meaning, you can simply hook this up to your Arduino device and get about as much </a:t>
            </a:r>
            <a:r>
              <a:rPr lang="en-US" sz="1800" dirty="0" err="1"/>
              <a:t>WiFi</a:t>
            </a:r>
            <a:r>
              <a:rPr lang="en-US" sz="1800" dirty="0"/>
              <a:t>-ability as a </a:t>
            </a:r>
            <a:r>
              <a:rPr lang="en-US" sz="1800" dirty="0" err="1"/>
              <a:t>WiFi</a:t>
            </a:r>
            <a:r>
              <a:rPr lang="en-US" sz="1800" dirty="0"/>
              <a:t> Shield offers.</a:t>
            </a:r>
          </a:p>
          <a:p>
            <a:r>
              <a:rPr lang="en-US" sz="1800" dirty="0"/>
              <a:t>Features</a:t>
            </a:r>
          </a:p>
          <a:p>
            <a:pPr lvl="1"/>
            <a:r>
              <a:rPr lang="en-US" sz="1400" dirty="0">
                <a:solidFill>
                  <a:srgbClr val="FF0000"/>
                </a:solidFill>
              </a:rPr>
              <a:t>802.11 b/g/n</a:t>
            </a:r>
          </a:p>
          <a:p>
            <a:pPr lvl="1"/>
            <a:r>
              <a:rPr lang="en-US" sz="1400" dirty="0"/>
              <a:t>Wi-Fi Direct (P2P), soft-AP</a:t>
            </a:r>
          </a:p>
          <a:p>
            <a:pPr lvl="1"/>
            <a:r>
              <a:rPr lang="en-US" sz="1400" dirty="0"/>
              <a:t>Integrated TCP/IP protocol stack</a:t>
            </a:r>
          </a:p>
          <a:p>
            <a:pPr lvl="1"/>
            <a:r>
              <a:rPr lang="en-US" sz="1400" dirty="0"/>
              <a:t>Integrated PLLs, regulators, DCXO and power management units</a:t>
            </a:r>
          </a:p>
          <a:p>
            <a:pPr lvl="1"/>
            <a:r>
              <a:rPr lang="en-US" sz="1400" dirty="0"/>
              <a:t>+19.5dBm output power in 802.11b mode</a:t>
            </a:r>
          </a:p>
          <a:p>
            <a:pPr lvl="1"/>
            <a:r>
              <a:rPr lang="en-US" sz="1400" dirty="0"/>
              <a:t>Power down leakage current of &lt;10uA</a:t>
            </a:r>
          </a:p>
          <a:p>
            <a:pPr lvl="1"/>
            <a:r>
              <a:rPr lang="en-US" sz="1400" dirty="0"/>
              <a:t>1MB Flash Memory</a:t>
            </a:r>
          </a:p>
          <a:p>
            <a:pPr lvl="1"/>
            <a:r>
              <a:rPr lang="en-US" sz="1400" dirty="0">
                <a:solidFill>
                  <a:srgbClr val="FF0000"/>
                </a:solidFill>
              </a:rPr>
              <a:t>Integrated low power 32-bit CPU </a:t>
            </a:r>
            <a:r>
              <a:rPr lang="en-US" sz="1400" dirty="0"/>
              <a:t>could be used as application processor</a:t>
            </a:r>
          </a:p>
          <a:p>
            <a:pPr lvl="1"/>
            <a:r>
              <a:rPr lang="en-US" sz="1400" dirty="0"/>
              <a:t>SDIO 1.1 / 2.0, SPI, UART</a:t>
            </a:r>
          </a:p>
          <a:p>
            <a:pPr lvl="1"/>
            <a:endParaRPr lang="en-US" sz="1800" b="1"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8</a:t>
            </a:fld>
            <a:endParaRPr lang="en-US" dirty="0"/>
          </a:p>
        </p:txBody>
      </p:sp>
      <p:pic>
        <p:nvPicPr>
          <p:cNvPr id="1026" name="Picture 2" descr="https://upload.wikimedia.org/wikipedia/commons/thumb/3/3b/UDP_encapsulation.svg/300px-UDP_encapsulation.sv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91250" y="4664074"/>
            <a:ext cx="2857500" cy="17907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620000" y="3048000"/>
            <a:ext cx="1321900" cy="307777"/>
          </a:xfrm>
          <a:prstGeom prst="rect">
            <a:avLst/>
          </a:prstGeom>
          <a:noFill/>
        </p:spPr>
        <p:txBody>
          <a:bodyPr wrap="none" rtlCol="0">
            <a:spAutoFit/>
          </a:bodyPr>
          <a:lstStyle/>
          <a:p>
            <a:r>
              <a:rPr lang="en-US" sz="1400">
                <a:solidFill>
                  <a:srgbClr val="FF0000"/>
                </a:solidFill>
              </a:rPr>
              <a:t>Microcontroller</a:t>
            </a:r>
          </a:p>
        </p:txBody>
      </p:sp>
      <p:cxnSp>
        <p:nvCxnSpPr>
          <p:cNvPr id="8" name="Straight Arrow Connector 7"/>
          <p:cNvCxnSpPr>
            <a:stCxn id="6" idx="1"/>
          </p:cNvCxnSpPr>
          <p:nvPr/>
        </p:nvCxnSpPr>
        <p:spPr>
          <a:xfrm flipH="1">
            <a:off x="6477000" y="3201889"/>
            <a:ext cx="1143000" cy="54778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6097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Wi-Fi </a:t>
            </a:r>
            <a:r>
              <a:rPr lang="en-US" dirty="0"/>
              <a:t>Module ESP8266</a:t>
            </a:r>
          </a:p>
        </p:txBody>
      </p:sp>
      <p:sp>
        <p:nvSpPr>
          <p:cNvPr id="3" name="Content Placeholder 2"/>
          <p:cNvSpPr>
            <a:spLocks noGrp="1"/>
          </p:cNvSpPr>
          <p:nvPr>
            <p:ph idx="1"/>
          </p:nvPr>
        </p:nvSpPr>
        <p:spPr/>
        <p:txBody>
          <a:bodyPr>
            <a:normAutofit/>
          </a:bodyPr>
          <a:lstStyle/>
          <a:p>
            <a:r>
              <a:rPr lang="en-US" sz="2000" dirty="0"/>
              <a:t>This is </a:t>
            </a:r>
            <a:r>
              <a:rPr lang="en-US" sz="2000"/>
              <a:t>a Serial-to-Wi-Fi </a:t>
            </a:r>
            <a:r>
              <a:rPr lang="en-US" sz="2000" dirty="0"/>
              <a:t>device.</a:t>
            </a:r>
          </a:p>
          <a:p>
            <a:r>
              <a:rPr lang="en-US" sz="2000" dirty="0"/>
              <a:t>Using serial TX/RX to send and receive Ethernet buffers, and similarly, using serial commands to query and change configurations of </a:t>
            </a:r>
            <a:r>
              <a:rPr lang="en-US" sz="2000"/>
              <a:t>the Wi-Fi </a:t>
            </a:r>
            <a:r>
              <a:rPr lang="en-US" sz="2000" dirty="0"/>
              <a:t>module.</a:t>
            </a:r>
          </a:p>
          <a:p>
            <a:r>
              <a:rPr lang="en-US" sz="2000"/>
              <a:t>This </a:t>
            </a:r>
            <a:r>
              <a:rPr lang="en-US" sz="2000" dirty="0"/>
              <a:t>board </a:t>
            </a:r>
            <a:r>
              <a:rPr lang="en-US" sz="2000"/>
              <a:t>offloads Wi-Fi-related </a:t>
            </a:r>
            <a:r>
              <a:rPr lang="en-US" sz="2000" dirty="0"/>
              <a:t>tasks to the module, </a:t>
            </a:r>
            <a:r>
              <a:rPr lang="en-US" sz="2000"/>
              <a:t>allowing your </a:t>
            </a:r>
            <a:r>
              <a:rPr lang="en-US" sz="2000" dirty="0"/>
              <a:t>microcontroller code to remain simple.</a:t>
            </a:r>
            <a:endParaRPr lang="en-US" sz="2000" b="1" dirty="0"/>
          </a:p>
          <a:p>
            <a:endParaRPr lang="en-US" sz="2000" dirty="0"/>
          </a:p>
        </p:txBody>
      </p:sp>
      <p:sp>
        <p:nvSpPr>
          <p:cNvPr id="4" name="Footer Placeholder 3"/>
          <p:cNvSpPr>
            <a:spLocks noGrp="1"/>
          </p:cNvSpPr>
          <p:nvPr>
            <p:ph type="ftr" sz="quarter" idx="11"/>
          </p:nvPr>
        </p:nvSpPr>
        <p:spPr/>
        <p:txBody>
          <a:bodyPr/>
          <a:lstStyle/>
          <a:p>
            <a:r>
              <a:rPr lang="en-US"/>
              <a:t>EE333 - Fall 2021 -Lecture 9</a:t>
            </a:r>
            <a:endParaRPr lang="en-US" dirty="0"/>
          </a:p>
        </p:txBody>
      </p:sp>
      <p:sp>
        <p:nvSpPr>
          <p:cNvPr id="5" name="Slide Number Placeholder 4"/>
          <p:cNvSpPr>
            <a:spLocks noGrp="1"/>
          </p:cNvSpPr>
          <p:nvPr>
            <p:ph type="sldNum" sz="quarter" idx="12"/>
          </p:nvPr>
        </p:nvSpPr>
        <p:spPr/>
        <p:txBody>
          <a:bodyPr/>
          <a:lstStyle/>
          <a:p>
            <a:fld id="{7F5B2EBE-6A3A-46EC-8286-7551010F4679}" type="slidenum">
              <a:rPr lang="en-US" smtClean="0"/>
              <a:t>9</a:t>
            </a:fld>
            <a:endParaRPr lang="en-US" dirty="0"/>
          </a:p>
        </p:txBody>
      </p:sp>
      <p:pic>
        <p:nvPicPr>
          <p:cNvPr id="7" name="Picture 6"/>
          <p:cNvPicPr>
            <a:picLocks noChangeAspect="1"/>
          </p:cNvPicPr>
          <p:nvPr/>
        </p:nvPicPr>
        <p:blipFill>
          <a:blip r:embed="rId2"/>
          <a:stretch>
            <a:fillRect/>
          </a:stretch>
        </p:blipFill>
        <p:spPr>
          <a:xfrm>
            <a:off x="4505326" y="3069432"/>
            <a:ext cx="4031673" cy="1828800"/>
          </a:xfrm>
          <a:prstGeom prst="rect">
            <a:avLst/>
          </a:prstGeom>
        </p:spPr>
      </p:pic>
      <p:pic>
        <p:nvPicPr>
          <p:cNvPr id="8"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71602" y="3126582"/>
            <a:ext cx="3133724" cy="31337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TextBox 8"/>
          <p:cNvSpPr txBox="1"/>
          <p:nvPr/>
        </p:nvSpPr>
        <p:spPr>
          <a:xfrm>
            <a:off x="4898250" y="4958199"/>
            <a:ext cx="3750450" cy="1200329"/>
          </a:xfrm>
          <a:prstGeom prst="rect">
            <a:avLst/>
          </a:prstGeom>
          <a:noFill/>
        </p:spPr>
        <p:txBody>
          <a:bodyPr wrap="none" rtlCol="0">
            <a:spAutoFit/>
          </a:bodyPr>
          <a:lstStyle/>
          <a:p>
            <a:r>
              <a:rPr lang="en-US" dirty="0">
                <a:solidFill>
                  <a:srgbClr val="FF0000"/>
                </a:solidFill>
              </a:rPr>
              <a:t>CH_PD needs to be connected to 3.3V</a:t>
            </a:r>
          </a:p>
          <a:p>
            <a:endParaRPr lang="en-US" dirty="0">
              <a:solidFill>
                <a:srgbClr val="FF0000"/>
              </a:solidFill>
            </a:endParaRPr>
          </a:p>
          <a:p>
            <a:r>
              <a:rPr lang="en-US" dirty="0">
                <a:solidFill>
                  <a:srgbClr val="FF0000"/>
                </a:solidFill>
              </a:rPr>
              <a:t>Note:  Some modules labeled as EN</a:t>
            </a:r>
          </a:p>
          <a:p>
            <a:r>
              <a:rPr lang="en-US" dirty="0">
                <a:solidFill>
                  <a:srgbClr val="FF0000"/>
                </a:solidFill>
              </a:rPr>
              <a:t>instead of CH_PD</a:t>
            </a:r>
          </a:p>
        </p:txBody>
      </p:sp>
      <p:sp>
        <p:nvSpPr>
          <p:cNvPr id="10" name="TextBox 9"/>
          <p:cNvSpPr txBox="1"/>
          <p:nvPr/>
        </p:nvSpPr>
        <p:spPr>
          <a:xfrm>
            <a:off x="304800" y="3155157"/>
            <a:ext cx="981551" cy="646331"/>
          </a:xfrm>
          <a:prstGeom prst="rect">
            <a:avLst/>
          </a:prstGeom>
          <a:noFill/>
        </p:spPr>
        <p:txBody>
          <a:bodyPr wrap="none" rtlCol="0">
            <a:spAutoFit/>
          </a:bodyPr>
          <a:lstStyle/>
          <a:p>
            <a:r>
              <a:rPr lang="en-US">
                <a:solidFill>
                  <a:srgbClr val="FF0000"/>
                </a:solidFill>
              </a:rPr>
              <a:t>Radio</a:t>
            </a:r>
          </a:p>
          <a:p>
            <a:r>
              <a:rPr lang="en-US">
                <a:solidFill>
                  <a:srgbClr val="FF0000"/>
                </a:solidFill>
              </a:rPr>
              <a:t>Antenna</a:t>
            </a:r>
            <a:endParaRPr lang="en-US" dirty="0">
              <a:solidFill>
                <a:srgbClr val="FF0000"/>
              </a:solidFill>
            </a:endParaRPr>
          </a:p>
        </p:txBody>
      </p:sp>
      <p:cxnSp>
        <p:nvCxnSpPr>
          <p:cNvPr id="11" name="Straight Arrow Connector 10"/>
          <p:cNvCxnSpPr/>
          <p:nvPr/>
        </p:nvCxnSpPr>
        <p:spPr>
          <a:xfrm>
            <a:off x="1066800" y="3429000"/>
            <a:ext cx="685800" cy="304800"/>
          </a:xfrm>
          <a:prstGeom prst="straightConnector1">
            <a:avLst/>
          </a:prstGeom>
          <a:ln w="28575">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34374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19602</TotalTime>
  <Words>1965</Words>
  <Application>Microsoft Office PowerPoint</Application>
  <PresentationFormat>On-screen Show (4:3)</PresentationFormat>
  <Paragraphs>260</Paragraphs>
  <Slides>26</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26</vt:i4>
      </vt:variant>
    </vt:vector>
  </HeadingPairs>
  <TitlesOfParts>
    <vt:vector size="30" baseType="lpstr">
      <vt:lpstr>Arial</vt:lpstr>
      <vt:lpstr>Calibri</vt:lpstr>
      <vt:lpstr>Office Theme</vt:lpstr>
      <vt:lpstr>Microsoft Visio Drawing</vt:lpstr>
      <vt:lpstr> Introduction to Microcontrollers Fall Term, 2021 </vt:lpstr>
      <vt:lpstr>Lecture Outline </vt:lpstr>
      <vt:lpstr>Microcontrollers Everywhere!</vt:lpstr>
      <vt:lpstr>Microcontrollers Everywhere!</vt:lpstr>
      <vt:lpstr>Schedule/Labs</vt:lpstr>
      <vt:lpstr>Wireless Connectivity</vt:lpstr>
      <vt:lpstr>Wi-Fi Standards</vt:lpstr>
      <vt:lpstr>Wi-Fi Module ESP8266</vt:lpstr>
      <vt:lpstr>Wi-Fi Module ESP8266</vt:lpstr>
      <vt:lpstr>WiFi Module ESP8266</vt:lpstr>
      <vt:lpstr>ESP8266 Firmware Update: Wiring</vt:lpstr>
      <vt:lpstr>ESP8266 Firmware Update: Wiring</vt:lpstr>
      <vt:lpstr>ESP8266 Firmware Update: Wiring</vt:lpstr>
      <vt:lpstr>Update ESP 8266 Firmware</vt:lpstr>
      <vt:lpstr>Update ESP 8266 Firmware</vt:lpstr>
      <vt:lpstr>Update ESP 8266 Firmware</vt:lpstr>
      <vt:lpstr>Update ESP 8266 Firmware</vt:lpstr>
      <vt:lpstr>Update ESP8266 Firmware</vt:lpstr>
      <vt:lpstr>Wi-Fi Sketch</vt:lpstr>
      <vt:lpstr>Changing your SSID and Password</vt:lpstr>
      <vt:lpstr>Lab#8</vt:lpstr>
      <vt:lpstr>Lab#8</vt:lpstr>
      <vt:lpstr>Lab#8</vt:lpstr>
      <vt:lpstr>Lab#8</vt:lpstr>
      <vt:lpstr>Lab#8</vt:lpstr>
      <vt:lpstr>Lab#8</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Allan</dc:creator>
  <cp:lastModifiedBy>Allan Douglas</cp:lastModifiedBy>
  <cp:revision>298</cp:revision>
  <dcterms:created xsi:type="dcterms:W3CDTF">2015-08-18T17:06:50Z</dcterms:created>
  <dcterms:modified xsi:type="dcterms:W3CDTF">2021-11-30T22:49:06Z</dcterms:modified>
</cp:coreProperties>
</file>